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  <p:sldMasterId id="2147483709" r:id="rId2"/>
  </p:sldMasterIdLst>
  <p:notesMasterIdLst>
    <p:notesMasterId r:id="rId42"/>
  </p:notesMasterIdLst>
  <p:sldIdLst>
    <p:sldId id="257" r:id="rId3"/>
    <p:sldId id="1433" r:id="rId4"/>
    <p:sldId id="1446" r:id="rId5"/>
    <p:sldId id="1468" r:id="rId6"/>
    <p:sldId id="1469" r:id="rId7"/>
    <p:sldId id="1472" r:id="rId8"/>
    <p:sldId id="1473" r:id="rId9"/>
    <p:sldId id="1505" r:id="rId10"/>
    <p:sldId id="1475" r:id="rId11"/>
    <p:sldId id="1476" r:id="rId12"/>
    <p:sldId id="1375" r:id="rId13"/>
    <p:sldId id="1478" r:id="rId14"/>
    <p:sldId id="1467" r:id="rId15"/>
    <p:sldId id="1493" r:id="rId16"/>
    <p:sldId id="1494" r:id="rId17"/>
    <p:sldId id="1496" r:id="rId18"/>
    <p:sldId id="1495" r:id="rId19"/>
    <p:sldId id="1501" r:id="rId20"/>
    <p:sldId id="1504" r:id="rId21"/>
    <p:sldId id="1502" r:id="rId22"/>
    <p:sldId id="1503" r:id="rId23"/>
    <p:sldId id="1450" r:id="rId24"/>
    <p:sldId id="1451" r:id="rId25"/>
    <p:sldId id="1480" r:id="rId26"/>
    <p:sldId id="1453" r:id="rId27"/>
    <p:sldId id="1454" r:id="rId28"/>
    <p:sldId id="1455" r:id="rId29"/>
    <p:sldId id="1482" r:id="rId30"/>
    <p:sldId id="1456" r:id="rId31"/>
    <p:sldId id="1435" r:id="rId32"/>
    <p:sldId id="1483" r:id="rId33"/>
    <p:sldId id="1485" r:id="rId34"/>
    <p:sldId id="1486" r:id="rId35"/>
    <p:sldId id="1488" r:id="rId36"/>
    <p:sldId id="1491" r:id="rId37"/>
    <p:sldId id="1490" r:id="rId38"/>
    <p:sldId id="1492" r:id="rId39"/>
    <p:sldId id="312" r:id="rId40"/>
    <p:sldId id="1471" r:id="rId41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39"/>
    <a:srgbClr val="000000"/>
    <a:srgbClr val="00264E"/>
    <a:srgbClr val="00152A"/>
    <a:srgbClr val="00264A"/>
    <a:srgbClr val="011223"/>
    <a:srgbClr val="FEC016"/>
    <a:srgbClr val="D9E056"/>
    <a:srgbClr val="C6F6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/>
    <p:restoredTop sz="89577"/>
  </p:normalViewPr>
  <p:slideViewPr>
    <p:cSldViewPr snapToGrid="0">
      <p:cViewPr varScale="1">
        <p:scale>
          <a:sx n="92" d="100"/>
          <a:sy n="92" d="100"/>
        </p:scale>
        <p:origin x="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79AFB-556A-7647-8681-E8CCC214AEB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562F5-9C85-F843-B903-B3B42F5C4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ruction-level_parallelis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ruction-level_parallelis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7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Cycles_per_instruction</a:t>
            </a:r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 pipelining, a new instruction is fetched every clock cycle by exploiting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nstruction-level parallelism"/>
              </a:rPr>
              <a:t>instruction-level parallelism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therefore, since one could theoretically have five instructions in the five pipeline stages at once (one instruction per stage), a different instruction would complete stage 5 in every clock cycle and on average the number of clock cycles it takes to execute an instruction is 1 (CPI = 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IF/ID: 32-b PC address, 32-b instruction</a:t>
            </a:r>
          </a:p>
          <a:p>
            <a:r>
              <a:rPr lang="en-US" dirty="0"/>
              <a:t>ID/EX: immediate, R[rs1], R[rs2], PC address, 32-b instruction</a:t>
            </a:r>
          </a:p>
          <a:p>
            <a:r>
              <a:rPr lang="en-US" dirty="0"/>
              <a:t>EX/MEM: R[rs2], PC, ALU, instruction</a:t>
            </a:r>
          </a:p>
          <a:p>
            <a:r>
              <a:rPr lang="en-US" dirty="0"/>
              <a:t>MEM/WB: ALU, mem, PC+4,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IF/ID: 32-b PC address, 32-b instruction</a:t>
            </a:r>
          </a:p>
          <a:p>
            <a:r>
              <a:rPr lang="en-US" dirty="0"/>
              <a:t>ID/EX: immediate, R[rs1], R[rs2], PC address, 32-b instruction</a:t>
            </a:r>
          </a:p>
          <a:p>
            <a:r>
              <a:rPr lang="en-US" dirty="0"/>
              <a:t>EX/MEM: R[rs2], PC, ALU, instruction</a:t>
            </a:r>
          </a:p>
          <a:p>
            <a:r>
              <a:rPr lang="en-US" dirty="0"/>
              <a:t>MEM/WB: ALU, mem, PC+4,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6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IF/ID: 32-b PC address, 32-b instruction</a:t>
            </a:r>
          </a:p>
          <a:p>
            <a:r>
              <a:rPr lang="en-US" dirty="0"/>
              <a:t>ID/EX: immediate, R[rs1], R[rs2], PC address, 32-b instruction</a:t>
            </a:r>
          </a:p>
          <a:p>
            <a:r>
              <a:rPr lang="en-US" dirty="0"/>
              <a:t>EX/MEM: R[rs2], PC, ALU, instruction</a:t>
            </a:r>
          </a:p>
          <a:p>
            <a:r>
              <a:rPr lang="en-US" dirty="0"/>
              <a:t>MEM/WB: ALU, mem, PC+4,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94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IF/ID: 32-b PC address, 32-b instruction</a:t>
            </a:r>
          </a:p>
          <a:p>
            <a:r>
              <a:rPr lang="en-US" dirty="0"/>
              <a:t>ID/EX: immediate, R[rs1], R[rs2], PC address, 32-b instruction</a:t>
            </a:r>
          </a:p>
          <a:p>
            <a:r>
              <a:rPr lang="en-US" dirty="0"/>
              <a:t>EX/MEM: R[rs2], PC, ALU, instruction</a:t>
            </a:r>
          </a:p>
          <a:p>
            <a:r>
              <a:rPr lang="en-US" dirty="0"/>
              <a:t>MEM/WB: ALU, mem, PC+4,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3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are all simultaneously executing instructions using the pipelined stages of the datapath?</a:t>
            </a:r>
          </a:p>
          <a:p>
            <a:r>
              <a:rPr lang="en-US"/>
              <a:t>https://www.polleverywhere.com/multiple_choice_polls/fiNkePDSCWqgss4pfqkcb?state=opened&amp;flow=Default&amp;onscreen=persist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0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0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28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30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6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8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39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5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5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7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67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32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69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86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7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Note: stalls are like explicit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</a:t>
            </a:r>
            <a:r>
              <a:rPr lang="en-US" sz="1200" dirty="0" err="1"/>
              <a:t>s</a:t>
            </a:r>
            <a:r>
              <a:rPr lang="en-US" sz="1200" dirty="0"/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x0,x0,0</a:t>
            </a:r>
            <a:r>
              <a:rPr lang="en-US" sz="1200" dirty="0"/>
              <a:t>),</a:t>
            </a:r>
            <a:br>
              <a:rPr lang="en-US" sz="1200" dirty="0"/>
            </a:br>
            <a:r>
              <a:rPr lang="en-US" sz="1200" dirty="0"/>
              <a:t>except the latter requires more code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0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32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57:notes"/>
          <p:cNvSpPr txBox="1">
            <a:spLocks noGrp="1"/>
          </p:cNvSpPr>
          <p:nvPr>
            <p:ph type="body" idx="1"/>
          </p:nvPr>
        </p:nvSpPr>
        <p:spPr>
          <a:xfrm>
            <a:off x="585040" y="6736141"/>
            <a:ext cx="6695438" cy="6373587"/>
          </a:xfrm>
          <a:prstGeom prst="rect">
            <a:avLst/>
          </a:prstGeom>
        </p:spPr>
        <p:txBody>
          <a:bodyPr spcFirstLastPara="1" wrap="square" lIns="123975" tIns="60900" rIns="123975" bIns="60900" anchor="t" anchorCtr="0">
            <a:noAutofit/>
          </a:bodyPr>
          <a:lstStyle/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08038" y="911225"/>
            <a:ext cx="9410701" cy="5294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73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35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5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9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2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1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Cycles_per_instruction</a:t>
            </a:r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 pipelining, a new instruction is fetched every clock cycle by exploiting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Instruction-level parallelism"/>
              </a:rPr>
              <a:t>instruction-level parallelism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therefore, since one could theoretically have five instructions in the five pipeline stages at once (one instruction per stage), a different instruction would complete stage 5 in every clock cycle and on average the number of clock cycles it takes to execute an instruction is 1 (CPI = 1).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562F5-9C85-F843-B903-B3B42F5C4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tiff"/><Relationship Id="rId4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emf"/><Relationship Id="rId4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tiff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emf"/><Relationship Id="rId5" Type="http://schemas.openxmlformats.org/officeDocument/2006/relationships/image" Target="../media/image2.tiff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4D8-8C6A-A1BE-E710-691D034BA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3F4E-7F7A-7010-DF2B-2B5FC40C0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35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BD31BE-11B0-12C9-4F44-86656D6D03F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9E1F49-FF31-2B00-2304-6BCA27806331}"/>
              </a:ext>
            </a:extLst>
          </p:cNvPr>
          <p:cNvCxnSpPr/>
          <p:nvPr/>
        </p:nvCxnSpPr>
        <p:spPr>
          <a:xfrm>
            <a:off x="3048000" y="0"/>
            <a:ext cx="0" cy="6858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6AFDBD-60BE-5483-0C26-669A37732B99}"/>
              </a:ext>
            </a:extLst>
          </p:cNvPr>
          <p:cNvCxnSpPr/>
          <p:nvPr/>
        </p:nvCxnSpPr>
        <p:spPr>
          <a:xfrm>
            <a:off x="7620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91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Fa20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898041"/>
            <a:ext cx="8572491" cy="5278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32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CE9ED49C-E0F6-3E47-BD59-EA863495A6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1" y="4561556"/>
            <a:ext cx="7823200" cy="7620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1F4736C-1B40-EF40-A4E6-C67F6BA9BB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4531" y="405525"/>
            <a:ext cx="6908800" cy="16319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3670301" y="5754635"/>
            <a:ext cx="7912099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 eaLnBrk="0" hangingPunct="0">
              <a:defRPr/>
            </a:pPr>
            <a:endParaRPr lang="en-US" sz="190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3083166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C054-0436-F542-9F61-8E0911ABF73E}"/>
              </a:ext>
            </a:extLst>
          </p:cNvPr>
          <p:cNvSpPr txBox="1"/>
          <p:nvPr userDrawn="1"/>
        </p:nvSpPr>
        <p:spPr>
          <a:xfrm>
            <a:off x="10318235" y="2493787"/>
            <a:ext cx="1672165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Bora </a:t>
            </a:r>
            <a:r>
              <a:rPr lang="en-US" sz="1667" b="1" dirty="0" err="1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Nikolić</a:t>
            </a:r>
            <a:endParaRPr lang="en-US" sz="1667" b="1" dirty="0">
              <a:solidFill>
                <a:schemeClr val="tx1">
                  <a:lumMod val="50000"/>
                </a:schemeClr>
              </a:solidFill>
              <a:latin typeface="18 VAG Rounded Bold   0739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/>
          <a:srcRect l="14185" t="1842" r="32155" b="47377"/>
          <a:stretch/>
        </p:blipFill>
        <p:spPr bwMode="auto">
          <a:xfrm>
            <a:off x="3512032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0B12-55F7-2546-8672-7E2D289F6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236" r="5233" b="12909"/>
          <a:stretch/>
        </p:blipFill>
        <p:spPr>
          <a:xfrm>
            <a:off x="10521036" y="399773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AC4D5-0EE4-FD4C-8CC9-387D71F8E638}"/>
              </a:ext>
            </a:extLst>
          </p:cNvPr>
          <p:cNvSpPr/>
          <p:nvPr userDrawn="1"/>
        </p:nvSpPr>
        <p:spPr>
          <a:xfrm>
            <a:off x="6297061" y="6390958"/>
            <a:ext cx="2643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24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21199" dirty="0">
              <a:solidFill>
                <a:schemeClr val="tx1"/>
              </a:solidFill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0129" y="1859888"/>
            <a:ext cx="6908800" cy="15403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rgbClr val="E4DDD2"/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3833" b="1" dirty="0">
              <a:solidFill>
                <a:srgbClr val="E4DDD2"/>
              </a:solidFill>
              <a:latin typeface="VAGRundschriftD" panose="00000500000000000000" pitchFamily="50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B3944F9-06D2-8C43-B653-2C25027065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CC368-03BC-234A-917E-B8B2D872148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6AA3AF-E757-5D40-AF18-590283A894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VAG Rundschrift D Light" pitchFamily="2" charset="77"/>
              </a:defRPr>
            </a:lvl1pPr>
            <a:lvl2pPr>
              <a:defRPr b="0" i="0">
                <a:latin typeface="VAG Rundschrift D Light" pitchFamily="2" charset="77"/>
              </a:defRPr>
            </a:lvl2pPr>
            <a:lvl3pPr>
              <a:defRPr b="0" i="0">
                <a:solidFill>
                  <a:srgbClr val="00BEE2"/>
                </a:solidFill>
                <a:latin typeface="VAG Rundschrift D Light" pitchFamily="2" charset="77"/>
              </a:defRPr>
            </a:lvl3pPr>
            <a:lvl4pPr marL="1685519" indent="-457189">
              <a:buClr>
                <a:srgbClr val="FFC117"/>
              </a:buClr>
              <a:buFont typeface="Arial" panose="020B0604020202020204" pitchFamily="34" charset="0"/>
              <a:buChar char="•"/>
              <a:defRPr sz="2400" b="0" i="0">
                <a:solidFill>
                  <a:srgbClr val="FFC117"/>
                </a:solidFill>
                <a:latin typeface="VAG Rundschrift D Light" pitchFamily="2" charset="77"/>
              </a:defRPr>
            </a:lvl4pPr>
            <a:lvl5pPr>
              <a:buClr>
                <a:srgbClr val="E4DDD2"/>
              </a:buClr>
              <a:defRPr b="0" i="0">
                <a:solidFill>
                  <a:srgbClr val="E4DDD2"/>
                </a:solidFill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896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2677E839-A4BD-EF4E-B7C9-4C82DFEEE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0" y="928127"/>
            <a:ext cx="3937000" cy="5368340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33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0" y="928127"/>
            <a:ext cx="4000501" cy="5368340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9E74F-8295-8546-AB63-B09A36C3C5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7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908050"/>
            <a:ext cx="10502901" cy="5365751"/>
          </a:xfrm>
        </p:spPr>
        <p:txBody>
          <a:bodyPr/>
          <a:lstStyle>
            <a:lvl1pPr>
              <a:defRPr b="0" i="0">
                <a:latin typeface="VAG Rundschrift D Light" pitchFamily="2" charset="77"/>
              </a:defRPr>
            </a:lvl1pPr>
            <a:lvl2pPr>
              <a:defRPr b="0" i="0">
                <a:latin typeface="VAG Rundschrift D Light" pitchFamily="2" charset="77"/>
              </a:defRPr>
            </a:lvl2pPr>
            <a:lvl3pPr>
              <a:defRPr b="0" i="0">
                <a:latin typeface="VAG Rundschrift D Light" pitchFamily="2" charset="77"/>
              </a:defRPr>
            </a:lvl3pPr>
            <a:lvl4pPr>
              <a:defRPr b="0" i="0">
                <a:latin typeface="VAG Rundschrift D Light" pitchFamily="2" charset="77"/>
              </a:defRPr>
            </a:lvl4pPr>
            <a:lvl5pPr>
              <a:defRPr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283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E29CF758-356F-D645-A544-8AD2373E33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8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843" y="901825"/>
            <a:ext cx="4980157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889000"/>
            <a:ext cx="5422901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18 VAG Rounded Black   0939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18 VAG Rounded Thin   55390" pitchFamily="2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BEC86-E652-F848-AA3E-EC0AC5D44B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00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908050"/>
            <a:ext cx="8572501" cy="53657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A448BC-C94B-E240-BBCC-5B2F3975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953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8ECFEE2E-863C-C649-AF97-D7D700C3C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889000"/>
            <a:ext cx="3937000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889000"/>
            <a:ext cx="4000501" cy="5407467"/>
          </a:xfrm>
        </p:spPr>
        <p:txBody>
          <a:bodyPr/>
          <a:lstStyle>
            <a:lvl1pPr>
              <a:defRPr sz="3333" b="0" i="0">
                <a:latin typeface="VAG Rundschrift D Light" pitchFamily="2" charset="77"/>
              </a:defRPr>
            </a:lvl1pPr>
            <a:lvl2pPr>
              <a:defRPr sz="2833" b="0" i="0">
                <a:latin typeface="VAG Rundschrift D Light" pitchFamily="2" charset="77"/>
              </a:defRPr>
            </a:lvl2pPr>
            <a:lvl3pPr>
              <a:defRPr sz="2417" b="0" i="0">
                <a:latin typeface="VAG Rundschrift D Light" pitchFamily="2" charset="77"/>
              </a:defRPr>
            </a:lvl3pPr>
            <a:lvl4pPr>
              <a:defRPr sz="2167" b="0" i="0">
                <a:latin typeface="VAG Rundschrift D Light" pitchFamily="2" charset="77"/>
              </a:defRPr>
            </a:lvl4pPr>
            <a:lvl5pPr>
              <a:defRPr sz="2167" b="0" i="0">
                <a:latin typeface="VAG Rundschrift D Light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A538D-CE12-4F4E-B8F9-BE50989C1758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solidFill>
                  <a:srgbClr val="E4DDD2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AFCD5E-49BF-E247-8C97-949C07F042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4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85DB5B-BEBF-6B87-32BE-E3D2FAA3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21" y="4561558"/>
            <a:ext cx="7789961" cy="761999"/>
          </a:xfrm>
          <a:prstGeom prst="rect">
            <a:avLst/>
          </a:prstGeom>
        </p:spPr>
        <p:txBody>
          <a:bodyPr/>
          <a:lstStyle>
            <a:lvl1pPr algn="ctr">
              <a:defRPr sz="42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D695780-6F13-8D58-9C18-35AACFB35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05076"/>
            <a:ext cx="6908800" cy="16328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>
                    <a:alpha val="99000"/>
                  </a:srgbClr>
                </a:solidFill>
                <a:effectLst/>
                <a:latin typeface="18 VAG Rounded Bold   07390" charset="0"/>
              </a:rPr>
              <a:t>CS61C</a:t>
            </a:r>
            <a:endParaRPr lang="en-US" sz="6400" b="1" dirty="0">
              <a:solidFill>
                <a:srgbClr val="4991B1">
                  <a:alpha val="99000"/>
                </a:srgbClr>
              </a:solidFill>
              <a:latin typeface="18 VAG Rounded Bold   07390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A4E86F2-B510-1AAB-B583-280494F9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4185" t="1842" r="32155" b="47377"/>
          <a:stretch/>
        </p:blipFill>
        <p:spPr bwMode="auto">
          <a:xfrm>
            <a:off x="1954741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62D69298-76B5-35A4-3319-24FFE4F5C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859824"/>
            <a:ext cx="6908800" cy="15405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in</a:t>
            </a:r>
            <a:b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</a:br>
            <a:r>
              <a:rPr lang="en-US" sz="3333" b="1" dirty="0">
                <a:solidFill>
                  <a:schemeClr val="bg1">
                    <a:alpha val="99000"/>
                  </a:schemeClr>
                </a:solidFill>
                <a:latin typeface="18 VAG Rounded Bold   0739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bg2">
                    <a:alpha val="99000"/>
                  </a:schemeClr>
                </a:solidFill>
                <a:latin typeface="18 VAG Rounded Thin   55390" pitchFamily="2" charset="0"/>
              </a:rPr>
              <a:t>(a.k.a. Machine Structures)</a:t>
            </a:r>
            <a:endParaRPr lang="en-US" sz="3833" b="1" dirty="0">
              <a:solidFill>
                <a:schemeClr val="bg2">
                  <a:alpha val="99000"/>
                </a:schemeClr>
              </a:solidFill>
              <a:latin typeface="18 VAG Rounded Bold   07390" charset="0"/>
            </a:endParaRPr>
          </a:p>
        </p:txBody>
      </p:sp>
      <p:pic>
        <p:nvPicPr>
          <p:cNvPr id="16" name="Google Shape;23;p49">
            <a:extLst>
              <a:ext uri="{FF2B5EF4-FFF2-40B4-BE49-F238E27FC236}">
                <a16:creationId xmlns:a16="http://schemas.microsoft.com/office/drawing/2014/main" id="{34967360-50B3-A7B0-0715-41A94158E827}"/>
              </a:ext>
            </a:extLst>
          </p:cNvPr>
          <p:cNvPicPr preferRelativeResize="0"/>
          <p:nvPr/>
        </p:nvPicPr>
        <p:blipFill>
          <a:blip r:embed="rId3"/>
          <a:srcRect l="481" r="481"/>
          <a:stretch/>
        </p:blipFill>
        <p:spPr>
          <a:xfrm>
            <a:off x="8888173" y="410681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0425D-9510-EA86-9E9B-A03D38309F39}"/>
              </a:ext>
            </a:extLst>
          </p:cNvPr>
          <p:cNvSpPr txBox="1"/>
          <p:nvPr/>
        </p:nvSpPr>
        <p:spPr>
          <a:xfrm>
            <a:off x="1525875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CC42E-4CE3-4707-674B-71A0975151E3}"/>
              </a:ext>
            </a:extLst>
          </p:cNvPr>
          <p:cNvSpPr txBox="1"/>
          <p:nvPr/>
        </p:nvSpPr>
        <p:spPr>
          <a:xfrm>
            <a:off x="8410205" y="2493787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Teaching Professor</a:t>
            </a:r>
            <a:b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</a:br>
            <a:r>
              <a:rPr lang="en-US" sz="1667" b="1">
                <a:solidFill>
                  <a:schemeClr val="bg1">
                    <a:lumMod val="50000"/>
                    <a:alpha val="99000"/>
                  </a:schemeClr>
                </a:solidFill>
                <a:latin typeface="18 VAG Rounded Bold   07390"/>
              </a:rPr>
              <a:t>Lisa Yan</a:t>
            </a:r>
          </a:p>
        </p:txBody>
      </p:sp>
      <p:sp>
        <p:nvSpPr>
          <p:cNvPr id="19" name="Google Shape;24;p49">
            <a:extLst>
              <a:ext uri="{FF2B5EF4-FFF2-40B4-BE49-F238E27FC236}">
                <a16:creationId xmlns:a16="http://schemas.microsoft.com/office/drawing/2014/main" id="{55D34F2F-A07D-B6C8-15A2-8BEA5F388780}"/>
              </a:ext>
            </a:extLst>
          </p:cNvPr>
          <p:cNvSpPr/>
          <p:nvPr/>
        </p:nvSpPr>
        <p:spPr>
          <a:xfrm>
            <a:off x="3822337" y="6370191"/>
            <a:ext cx="4547326" cy="492388"/>
          </a:xfrm>
          <a:prstGeom prst="rect">
            <a:avLst/>
          </a:prstGeom>
          <a:gradFill>
            <a:gsLst>
              <a:gs pos="0">
                <a:srgbClr val="002A52"/>
              </a:gs>
              <a:gs pos="100000">
                <a:srgbClr val="003262"/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 i="0" u="none" strike="noStrike" cap="none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cs61c.org</a:t>
            </a:r>
            <a:r>
              <a:rPr lang="en-US" sz="2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1199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19;p49">
            <a:extLst>
              <a:ext uri="{FF2B5EF4-FFF2-40B4-BE49-F238E27FC236}">
                <a16:creationId xmlns:a16="http://schemas.microsoft.com/office/drawing/2014/main" id="{6FB1CB93-C34B-732D-69A5-FDC99B477111}"/>
              </a:ext>
            </a:extLst>
          </p:cNvPr>
          <p:cNvSpPr/>
          <p:nvPr/>
        </p:nvSpPr>
        <p:spPr>
          <a:xfrm>
            <a:off x="3108960" y="5135309"/>
            <a:ext cx="5974080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54323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2DF9A1AA-6E36-A244-B9C8-150E2F1D4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657600" y="2834640"/>
            <a:ext cx="7924800" cy="150876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8417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VAGRundschriftD" panose="00000500000000000000" pitchFamily="50" charset="0"/>
              </a:defRPr>
            </a:lvl1pPr>
            <a:lvl2pPr marL="544245" indent="0" algn="ctr">
              <a:buNone/>
            </a:lvl2pPr>
            <a:lvl3pPr marL="1088490" indent="0" algn="ctr">
              <a:buNone/>
            </a:lvl3pPr>
            <a:lvl4pPr marL="1632735" indent="0" algn="ctr">
              <a:buNone/>
            </a:lvl4pPr>
            <a:lvl5pPr marL="2176980" indent="0" algn="ctr">
              <a:buNone/>
            </a:lvl5pPr>
            <a:lvl6pPr marL="2721224" indent="0" algn="ctr">
              <a:buNone/>
            </a:lvl6pPr>
            <a:lvl7pPr marL="3265469" indent="0" algn="ctr">
              <a:buNone/>
            </a:lvl7pPr>
            <a:lvl8pPr marL="3809714" indent="0" algn="ctr">
              <a:buNone/>
            </a:lvl8pPr>
            <a:lvl9pPr marL="4353959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</p:spTree>
    <p:extLst>
      <p:ext uri="{BB962C8B-B14F-4D97-AF65-F5344CB8AC3E}">
        <p14:creationId xmlns:p14="http://schemas.microsoft.com/office/powerpoint/2010/main" val="3801021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68AA9D09-0281-BC43-ACED-6D4085FEB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019910D7-85CB-0247-9141-23A9945206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48BE3-3690-A64C-B81F-5D4836EA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1" y="4561556"/>
            <a:ext cx="7823200" cy="762000"/>
          </a:xfrm>
        </p:spPr>
        <p:txBody>
          <a:bodyPr/>
          <a:lstStyle>
            <a:lvl1pPr algn="ctr">
              <a:defRPr>
                <a:solidFill>
                  <a:srgbClr val="FFC117"/>
                </a:solidFill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742FAC-A915-9940-B071-1ACD580B8818}"/>
              </a:ext>
            </a:extLst>
          </p:cNvPr>
          <p:cNvSpPr/>
          <p:nvPr userDrawn="1"/>
        </p:nvSpPr>
        <p:spPr>
          <a:xfrm>
            <a:off x="3670301" y="5754635"/>
            <a:ext cx="7912099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 eaLnBrk="0" hangingPunct="0">
              <a:defRPr/>
            </a:pPr>
            <a:endParaRPr lang="en-US" sz="1906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045E-1D2A-D347-9A70-A92ECBAE1DA8}"/>
              </a:ext>
            </a:extLst>
          </p:cNvPr>
          <p:cNvSpPr txBox="1"/>
          <p:nvPr userDrawn="1"/>
        </p:nvSpPr>
        <p:spPr>
          <a:xfrm>
            <a:off x="3083166" y="2494613"/>
            <a:ext cx="2222500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Teaching 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Dan Garcia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8C054-0436-F542-9F61-8E0911ABF73E}"/>
              </a:ext>
            </a:extLst>
          </p:cNvPr>
          <p:cNvSpPr txBox="1"/>
          <p:nvPr userDrawn="1"/>
        </p:nvSpPr>
        <p:spPr>
          <a:xfrm>
            <a:off x="10318235" y="2493787"/>
            <a:ext cx="1672165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UC Berkeley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Professor </a:t>
            </a:r>
            <a:b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</a:br>
            <a:r>
              <a:rPr lang="en-US" sz="1667" b="1" dirty="0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Bora </a:t>
            </a:r>
            <a:r>
              <a:rPr lang="en-US" sz="1667" b="1" dirty="0" err="1">
                <a:solidFill>
                  <a:schemeClr val="tx1">
                    <a:lumMod val="50000"/>
                  </a:schemeClr>
                </a:solidFill>
                <a:latin typeface="18 VAG Rounded Bold   07390"/>
              </a:rPr>
              <a:t>Nikolić</a:t>
            </a:r>
            <a:endParaRPr lang="en-US" sz="1667" b="1" dirty="0">
              <a:solidFill>
                <a:schemeClr val="tx1">
                  <a:lumMod val="50000"/>
                </a:schemeClr>
              </a:solidFill>
              <a:latin typeface="18 VAG Rounded Bold   0739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237754-4208-E64E-8670-01EE7AED6B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/>
          <a:srcRect l="14185" t="1842" r="32155" b="47377"/>
          <a:stretch/>
        </p:blipFill>
        <p:spPr bwMode="auto">
          <a:xfrm>
            <a:off x="3512032" y="414398"/>
            <a:ext cx="1364768" cy="1690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D0B12-55F7-2546-8672-7E2D289F6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t="8236" r="5233" b="12909"/>
          <a:stretch/>
        </p:blipFill>
        <p:spPr>
          <a:xfrm>
            <a:off x="10521036" y="399773"/>
            <a:ext cx="1266560" cy="1705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4983A71A-E6AB-F34C-BE07-4CD0CE150A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0129" y="1859888"/>
            <a:ext cx="6908800" cy="15403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75592" tIns="30237" rIns="75592" bIns="30237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Great Ideas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in</a:t>
            </a:r>
            <a:b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</a:br>
            <a:r>
              <a:rPr lang="en-US" sz="3333" b="1" dirty="0">
                <a:solidFill>
                  <a:schemeClr val="tx1"/>
                </a:solidFill>
                <a:latin typeface="VAGRundschriftD" panose="00000500000000000000" pitchFamily="50" charset="0"/>
              </a:rPr>
              <a:t>Computer Architecture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VAGRundschriftD" panose="00000500000000000000" pitchFamily="50" charset="0"/>
              </a:rPr>
              <a:t>(a.k.a. Machine Structures)</a:t>
            </a:r>
            <a:endParaRPr lang="en-US" sz="3833" b="1" dirty="0">
              <a:solidFill>
                <a:schemeClr val="bg2"/>
              </a:solidFill>
              <a:latin typeface="VAGRundschriftD" panose="00000500000000000000" pitchFamily="50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EB3944F9-06D2-8C43-B653-2C25027065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5346C-6CDA-0242-B211-E679E89FE3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07AA5D-B271-D84F-A242-5CBE7971CFF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36E3C-0B8E-D148-80CC-68FAAB4D55A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BABD46-61F1-7C48-91F4-12BDB7C8B8CB}"/>
              </a:ext>
            </a:extLst>
          </p:cNvPr>
          <p:cNvSpPr/>
          <p:nvPr userDrawn="1"/>
        </p:nvSpPr>
        <p:spPr>
          <a:xfrm>
            <a:off x="6297061" y="6390958"/>
            <a:ext cx="2643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c</a:t>
            </a:r>
            <a:r>
              <a:rPr lang="en-U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s61c</a:t>
            </a:r>
            <a:r>
              <a:rPr lang="sr-Latn-RS" sz="1867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Courier" charset="0"/>
                <a:sym typeface="Courier" charset="0"/>
              </a:rPr>
              <a:t>.org</a:t>
            </a:r>
            <a:r>
              <a:rPr lang="en-US" sz="24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endParaRPr lang="en-US" sz="21199" dirty="0">
              <a:solidFill>
                <a:schemeClr val="tx1"/>
              </a:solidFill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FC28AFEE-91A4-6C48-A147-EC214E5A8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64531" y="405525"/>
            <a:ext cx="6908800" cy="16319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75592" tIns="30237" rIns="75592" bIns="30237" anchor="ctr">
            <a:prstTxWarp prst="textNoShape">
              <a:avLst/>
            </a:prstTxWarp>
            <a:spAutoFit/>
            <a:sp3d extrusionH="25400">
              <a:bevelT w="38100" h="31750"/>
              <a:contourClr>
                <a:srgbClr val="4991B1"/>
              </a:contourClr>
            </a:sp3d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12800" dirty="0">
                <a:ln w="0"/>
                <a:solidFill>
                  <a:srgbClr val="4991B1"/>
                </a:solidFill>
                <a:effectLst/>
                <a:latin typeface="VAGRundschriftD" panose="00000500000000000000" pitchFamily="50" charset="0"/>
              </a:rPr>
              <a:t>CS61C</a:t>
            </a:r>
            <a:endParaRPr lang="en-US" sz="6400" b="1" dirty="0">
              <a:solidFill>
                <a:srgbClr val="4991B1"/>
              </a:solidFill>
              <a:latin typeface="VAGRundschrift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91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AGRundschriftD" panose="00000500000000000000" pitchFamily="50" charset="0"/>
              </a:defRPr>
            </a:lvl1pPr>
            <a:lvl2pPr>
              <a:defRPr>
                <a:latin typeface="VAGRundschriftD" panose="00000500000000000000" pitchFamily="50" charset="0"/>
              </a:defRPr>
            </a:lvl2pPr>
            <a:lvl3pPr>
              <a:defRPr>
                <a:latin typeface="VAGRundschriftD" panose="00000500000000000000" pitchFamily="50" charset="0"/>
              </a:defRPr>
            </a:lvl3pPr>
            <a:lvl4pPr>
              <a:defRPr>
                <a:latin typeface="VAGRundschriftD" panose="00000500000000000000" pitchFamily="50" charset="0"/>
              </a:defRPr>
            </a:lvl4pPr>
            <a:lvl5pPr>
              <a:defRPr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99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8ED939BA-A982-714F-AC2A-BE41FDE657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EC63A20D-21AB-2B40-91E4-4FDA4EB93B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0" y="889000"/>
            <a:ext cx="3937000" cy="5407467"/>
          </a:xfrm>
        </p:spPr>
        <p:txBody>
          <a:bodyPr/>
          <a:lstStyle>
            <a:lvl1pPr>
              <a:defRPr sz="3333">
                <a:latin typeface="VAGRundschriftD" panose="00000500000000000000" pitchFamily="50" charset="0"/>
              </a:defRPr>
            </a:lvl1pPr>
            <a:lvl2pPr>
              <a:defRPr sz="2833">
                <a:latin typeface="VAGRundschriftD" panose="00000500000000000000" pitchFamily="50" charset="0"/>
              </a:defRPr>
            </a:lvl2pPr>
            <a:lvl3pPr>
              <a:defRPr sz="2417">
                <a:latin typeface="VAGRundschriftD" panose="00000500000000000000" pitchFamily="50" charset="0"/>
              </a:defRPr>
            </a:lvl3pPr>
            <a:lvl4pPr>
              <a:defRPr sz="2167">
                <a:latin typeface="VAGRundschriftD" panose="00000500000000000000" pitchFamily="50" charset="0"/>
              </a:defRPr>
            </a:lvl4pPr>
            <a:lvl5pPr>
              <a:defRPr sz="2167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0" y="889000"/>
            <a:ext cx="3971925" cy="5407467"/>
          </a:xfrm>
        </p:spPr>
        <p:txBody>
          <a:bodyPr/>
          <a:lstStyle>
            <a:lvl1pPr>
              <a:defRPr sz="3333">
                <a:latin typeface="VAGRundschriftD" panose="00000500000000000000" pitchFamily="50" charset="0"/>
              </a:defRPr>
            </a:lvl1pPr>
            <a:lvl2pPr>
              <a:defRPr sz="2833">
                <a:latin typeface="VAGRundschriftD" panose="00000500000000000000" pitchFamily="50" charset="0"/>
              </a:defRPr>
            </a:lvl2pPr>
            <a:lvl3pPr>
              <a:defRPr sz="2417">
                <a:latin typeface="VAGRundschriftD" panose="00000500000000000000" pitchFamily="50" charset="0"/>
              </a:defRPr>
            </a:lvl3pPr>
            <a:lvl4pPr>
              <a:defRPr sz="2167">
                <a:latin typeface="VAGRundschriftD" panose="00000500000000000000" pitchFamily="50" charset="0"/>
              </a:defRPr>
            </a:lvl4pPr>
            <a:lvl5pPr>
              <a:defRPr sz="2167">
                <a:latin typeface="VAGRundschriftD" panose="000005000000000000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83907F55-8DA3-AB4E-B199-AF2531DB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>
            <a:lvl1pPr>
              <a:defRPr>
                <a:latin typeface="VAGRundschriftD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44558A7-D2FB-5F4B-864B-BFC87E4F41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7"/>
                </a:solidFill>
                <a:latin typeface="VAGRundschriftD" panose="00000500000000000000" pitchFamily="50" charset="0"/>
                <a:ea typeface="+mn-ea"/>
                <a:cs typeface="+mn-cs"/>
              </a:rPr>
              <a:t>Introduction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F52F5B9-E725-A74B-AAA1-88E65AD7B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VAGRundschriftDLig" panose="00000400000000000000" pitchFamily="50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VAGRundschriftDLig" panose="00000400000000000000" pitchFamily="50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60B7DD-B895-2049-804B-344CFFDA4D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7B7BEE-7519-024E-B9B3-6388E1716D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C76881-1B14-4D4F-83AB-0BD4F70F885A}"/>
              </a:ext>
            </a:extLst>
          </p:cNvPr>
          <p:cNvCxnSpPr>
            <a:cxnSpLocks/>
          </p:cNvCxnSpPr>
          <p:nvPr userDrawn="1"/>
        </p:nvCxnSpPr>
        <p:spPr>
          <a:xfrm>
            <a:off x="1115843" y="889000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BAD8DF-85B5-244D-B7EE-8DE77A729BC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6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 Tit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6BD88787-61C8-AE47-8735-AE6C83007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ADF33AB0-2DBB-E042-B8C0-EC348F7CC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657600" y="2834640"/>
            <a:ext cx="7924800" cy="150876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D0940C"/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8417" b="1" cap="none" spc="0">
                <a:ln w="11430"/>
                <a:solidFill>
                  <a:srgbClr val="D0940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VAGRundschriftD" panose="00000500000000000000" pitchFamily="50" charset="0"/>
              </a:defRPr>
            </a:lvl1pPr>
            <a:lvl2pPr marL="544245" indent="0" algn="ctr">
              <a:buNone/>
            </a:lvl2pPr>
            <a:lvl3pPr marL="1088490" indent="0" algn="ctr">
              <a:buNone/>
            </a:lvl3pPr>
            <a:lvl4pPr marL="1632735" indent="0" algn="ctr">
              <a:buNone/>
            </a:lvl4pPr>
            <a:lvl5pPr marL="2176980" indent="0" algn="ctr">
              <a:buNone/>
            </a:lvl5pPr>
            <a:lvl6pPr marL="2721224" indent="0" algn="ctr">
              <a:buNone/>
            </a:lvl6pPr>
            <a:lvl7pPr marL="3265469" indent="0" algn="ctr">
              <a:buNone/>
            </a:lvl7pPr>
            <a:lvl8pPr marL="3809714" indent="0" algn="ctr">
              <a:buNone/>
            </a:lvl8pPr>
            <a:lvl9pPr marL="4353959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</p:spTree>
    <p:extLst>
      <p:ext uri="{BB962C8B-B14F-4D97-AF65-F5344CB8AC3E}">
        <p14:creationId xmlns:p14="http://schemas.microsoft.com/office/powerpoint/2010/main" val="1654314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ood&#10;&#10;Description automatically generated">
            <a:extLst>
              <a:ext uri="{FF2B5EF4-FFF2-40B4-BE49-F238E27FC236}">
                <a16:creationId xmlns:a16="http://schemas.microsoft.com/office/drawing/2014/main" id="{6C194DF9-C0AF-304B-88A9-02036DD406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12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8288F7D-1E3A-1E47-9FDA-D20C05CD8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2756" y="681039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39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/>
          </a:p>
        </p:txBody>
      </p:sp>
      <p:sp>
        <p:nvSpPr>
          <p:cNvPr id="7" name="Rectangle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2" tIns="54425" rIns="108852" bIns="54425" anchor="ctr"/>
          <a:lstStyle/>
          <a:p>
            <a:pPr algn="ctr">
              <a:defRPr/>
            </a:pPr>
            <a:endParaRPr lang="en-US" sz="19062" dirty="0"/>
          </a:p>
        </p:txBody>
      </p:sp>
      <p:sp>
        <p:nvSpPr>
          <p:cNvPr id="11" name="Oval 10"/>
          <p:cNvSpPr/>
          <p:nvPr userDrawn="1"/>
        </p:nvSpPr>
        <p:spPr>
          <a:xfrm>
            <a:off x="3692918" y="5575709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/>
          <a:lstStyle/>
          <a:p>
            <a:pPr algn="ctr">
              <a:defRPr/>
            </a:pPr>
            <a:endParaRPr lang="en-US" sz="19062" dirty="0"/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3F85B7C0-ACB5-AB44-8C40-83F8FCB8A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3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939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27AE-C995-6797-2C40-9C48BCC6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64BA-0D42-6AAA-24D0-2B99AC909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D4CD3E-7661-9ED1-E307-83D9CDBD2C60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A16AC-3D5F-DAA1-4E0B-B5CF4BF5390A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4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8D4BA-5CFB-7F64-C19D-CFBCDCDDF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475" y="909321"/>
            <a:ext cx="5998909" cy="5364480"/>
          </a:xfrm>
        </p:spPr>
        <p:txBody>
          <a:bodyPr anchor="ctr">
            <a:normAutofit/>
          </a:bodyPr>
          <a:lstStyle>
            <a:lvl1pPr marL="609585" indent="-53127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3600" b="0" i="0">
                <a:solidFill>
                  <a:schemeClr val="bg1"/>
                </a:solidFill>
                <a:latin typeface="18 VAG Rounded Light   02390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CEBC6-3272-877B-6FC0-88185C9300D1}"/>
              </a:ext>
            </a:extLst>
          </p:cNvPr>
          <p:cNvSpPr/>
          <p:nvPr/>
        </p:nvSpPr>
        <p:spPr>
          <a:xfrm>
            <a:off x="0" y="908051"/>
            <a:ext cx="5514021" cy="5365751"/>
          </a:xfrm>
          <a:prstGeom prst="rect">
            <a:avLst/>
          </a:prstGeom>
          <a:gradFill>
            <a:gsLst>
              <a:gs pos="0">
                <a:schemeClr val="tx1">
                  <a:alpha val="15000"/>
                </a:schemeClr>
              </a:gs>
              <a:gs pos="100000">
                <a:srgbClr val="3A7EA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18 VAG Rounded Light   0239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C5CA34-43CE-D2B0-CA59-D41610FD01AD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A31750-A405-1B89-FEC0-D5EA9AD8CE8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AF6151-774C-D88A-F797-71D61040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37" y="886850"/>
            <a:ext cx="5181600" cy="53657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78315" indent="0">
              <a:tabLst/>
              <a:defRPr sz="5867" b="1" i="0">
                <a:solidFill>
                  <a:schemeClr val="accent3">
                    <a:alpha val="99000"/>
                  </a:schemeClr>
                </a:solidFill>
                <a:latin typeface="18 VAG Rounded Bold   0739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Google Shape;19;p49">
            <a:extLst>
              <a:ext uri="{FF2B5EF4-FFF2-40B4-BE49-F238E27FC236}">
                <a16:creationId xmlns:a16="http://schemas.microsoft.com/office/drawing/2014/main" id="{EE6D3610-51E7-072A-C443-EB48D2CE05B3}"/>
              </a:ext>
            </a:extLst>
          </p:cNvPr>
          <p:cNvSpPr/>
          <p:nvPr/>
        </p:nvSpPr>
        <p:spPr>
          <a:xfrm>
            <a:off x="330438" y="5084098"/>
            <a:ext cx="4740068" cy="471948"/>
          </a:xfrm>
          <a:prstGeom prst="ellipse">
            <a:avLst/>
          </a:prstGeom>
          <a:solidFill>
            <a:srgbClr val="3A7EA2">
              <a:alpha val="16862"/>
            </a:srgbClr>
          </a:solidFill>
          <a:ln>
            <a:noFill/>
          </a:ln>
        </p:spPr>
        <p:txBody>
          <a:bodyPr spcFirstLastPara="1" wrap="square" lIns="108833" tIns="54400" rIns="108833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62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0292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3AF8-3354-C1AF-87B5-7D4A7143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4C7F-8368-7F6B-D89B-1288477CF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413" y="916710"/>
            <a:ext cx="5303520" cy="5260254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6F8F-A65B-D532-67B0-48E3513EB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33316"/>
            <a:ext cx="5394960" cy="5243648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77D10F-3A40-C609-3618-CF470B0B02F3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E0520-96D2-C5AA-6269-0C246918494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1067-BA44-3904-7E43-138A62BA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76199"/>
            <a:ext cx="10509504" cy="768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714379-5477-4D73-C7EF-823FDEF56496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6669C0-8787-EED5-07F5-111A4D70AA8F}"/>
              </a:ext>
            </a:extLst>
          </p:cNvPr>
          <p:cNvCxnSpPr>
            <a:cxnSpLocks/>
          </p:cNvCxnSpPr>
          <p:nvPr/>
        </p:nvCxnSpPr>
        <p:spPr>
          <a:xfrm>
            <a:off x="1115843" y="888611"/>
            <a:ext cx="10466559" cy="389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1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1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9A3CF7-6031-BD55-66FF-DEF78D03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65" y="2306249"/>
            <a:ext cx="8137073" cy="2245505"/>
          </a:xfrm>
        </p:spPr>
        <p:txBody>
          <a:bodyPr>
            <a:noAutofit/>
          </a:bodyPr>
          <a:lstStyle>
            <a:lvl1pPr algn="ctr">
              <a:defRPr sz="8533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5D6C36-AF3C-3D5D-85D0-B0BCB39B2FA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5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.tif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8">
            <a:extLst>
              <a:ext uri="{FF2B5EF4-FFF2-40B4-BE49-F238E27FC236}">
                <a16:creationId xmlns:a16="http://schemas.microsoft.com/office/drawing/2014/main" id="{07444E4B-B667-204F-6CBC-6541042F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7" y="76200"/>
            <a:ext cx="10509504" cy="768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FD2F-B4A1-0BFE-9946-F9ACEA1C1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413" y="916710"/>
            <a:ext cx="11332079" cy="528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oogle Shape;13;p48">
            <a:extLst>
              <a:ext uri="{FF2B5EF4-FFF2-40B4-BE49-F238E27FC236}">
                <a16:creationId xmlns:a16="http://schemas.microsoft.com/office/drawing/2014/main" id="{86EC8A50-6ED8-8792-AC2D-624D27BA987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176" y="6362905"/>
            <a:ext cx="1264675" cy="38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8B9CA94-F131-E614-7E81-A8439B33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>
                <a:solidFill>
                  <a:schemeClr val="bg1"/>
                </a:solidFill>
                <a:latin typeface="18 VAG Rounded Thin   55390" pitchFamily="2" charset="0"/>
                <a:ea typeface="+mn-ea"/>
                <a:cs typeface="+mn-cs"/>
              </a:rPr>
              <a:t>Garcia, Yan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FE450-8072-3EB0-9EC8-CEC906BCB0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0B3E7-42CF-CC16-BDE1-F34A834A2E4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A0FAD0D-407A-AF39-C897-CF71FFDD5768}"/>
              </a:ext>
            </a:extLst>
          </p:cNvPr>
          <p:cNvSpPr txBox="1">
            <a:spLocks/>
          </p:cNvSpPr>
          <p:nvPr/>
        </p:nvSpPr>
        <p:spPr>
          <a:xfrm>
            <a:off x="2243221" y="6512634"/>
            <a:ext cx="7705556" cy="291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507" b="1" i="0" kern="1200">
                <a:solidFill>
                  <a:schemeClr val="accent3"/>
                </a:solidFill>
                <a:latin typeface="18 VAG Rounded Black   09390" pitchFamily="2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22-Pipeline II: Control Hazards, Data Hazards I </a:t>
            </a:r>
            <a:r>
              <a:rPr lang="en-US" dirty="0">
                <a:solidFill>
                  <a:schemeClr val="bg1"/>
                </a:solidFill>
              </a:rPr>
              <a:t>(</a:t>
            </a:r>
            <a:fld id="{3EDD3F8F-BC2B-154F-AF31-E00B26DD77F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3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bg2">
              <a:alpha val="99099"/>
            </a:schemeClr>
          </a:solidFill>
          <a:latin typeface="18 VAG Rounded Bold   07390" pitchFamily="2" charset="0"/>
          <a:ea typeface="+mj-ea"/>
          <a:cs typeface="+mj-cs"/>
        </a:defRPr>
      </a:lvl1pPr>
    </p:titleStyle>
    <p:bodyStyle>
      <a:lvl1pPr marL="467772" indent="-383108" algn="l" defTabSz="914377" rtl="0" eaLnBrk="1" latinLnBrk="0" hangingPunct="1">
        <a:lnSpc>
          <a:spcPct val="100000"/>
        </a:lnSpc>
        <a:spcBef>
          <a:spcPts val="1000"/>
        </a:spcBef>
        <a:buClrTx/>
        <a:buSzPct val="95000"/>
        <a:buFont typeface="Wingdings" pitchFamily="2" charset="2"/>
        <a:buChar char="§"/>
        <a:tabLst/>
        <a:defRPr sz="3600" b="1" i="0" kern="1200">
          <a:ln>
            <a:noFill/>
          </a:ln>
          <a:solidFill>
            <a:schemeClr val="bg1">
              <a:alpha val="99000"/>
            </a:schemeClr>
          </a:solidFill>
          <a:latin typeface="18 VAG Rounded Bold   07390" pitchFamily="2" charset="0"/>
          <a:ea typeface="+mn-ea"/>
          <a:cs typeface="+mn-cs"/>
        </a:defRPr>
      </a:lvl1pPr>
      <a:lvl2pPr marL="768331" indent="-311143" algn="l" defTabSz="914377" rtl="0" eaLnBrk="1" latinLnBrk="0" hangingPunct="1">
        <a:lnSpc>
          <a:spcPct val="100000"/>
        </a:lnSpc>
        <a:spcBef>
          <a:spcPts val="500"/>
        </a:spcBef>
        <a:buSzPct val="90000"/>
        <a:buFont typeface=".Hiragino Kaku Gothic Interface W3"/>
        <a:buChar char="▫"/>
        <a:tabLst/>
        <a:defRPr sz="3200" b="0" i="0" kern="1200">
          <a:solidFill>
            <a:schemeClr val="accent2"/>
          </a:solidFill>
          <a:latin typeface="18 VAG Rounded Light   02390" pitchFamily="2" charset="0"/>
          <a:ea typeface="+mn-ea"/>
          <a:cs typeface="+mn-cs"/>
        </a:defRPr>
      </a:lvl2pPr>
      <a:lvl3pPr marL="1066773" indent="-298443" algn="l" defTabSz="914377" rtl="0" eaLnBrk="1" latinLnBrk="0" hangingPunct="1">
        <a:lnSpc>
          <a:spcPct val="100000"/>
        </a:lnSpc>
        <a:spcBef>
          <a:spcPts val="500"/>
        </a:spcBef>
        <a:buFont typeface=".Hiragino Kaku Gothic Interface W3"/>
        <a:buChar char="▪"/>
        <a:tabLst/>
        <a:defRPr sz="2800" b="0" i="0" kern="1200">
          <a:solidFill>
            <a:schemeClr val="accent1"/>
          </a:solidFill>
          <a:latin typeface="18 VAG Rounded Light   02390" pitchFamily="2" charset="0"/>
          <a:ea typeface="+mn-ea"/>
          <a:cs typeface="+mn-cs"/>
        </a:defRPr>
      </a:lvl3pPr>
      <a:lvl4pPr marL="1449881" indent="-298443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accent3"/>
          </a:solidFill>
          <a:latin typeface="18 VAG Rounded Light   02390" pitchFamily="2" charset="0"/>
          <a:ea typeface="+mn-ea"/>
          <a:cs typeface="+mn-cs"/>
        </a:defRPr>
      </a:lvl4pPr>
      <a:lvl5pPr marL="1763140" indent="-226478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bg2"/>
          </a:solidFill>
          <a:latin typeface="18 VAG Rounded Light   0239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DD4C6C20-F48B-6B49-86FF-DB6B770C574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048000" y="6578929"/>
            <a:ext cx="9144000" cy="291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500" b="1" dirty="0">
                <a:solidFill>
                  <a:srgbClr val="FFC115"/>
                </a:solidFill>
                <a:latin typeface="VAGRundschriftD" panose="00000500000000000000" pitchFamily="50" charset="0"/>
                <a:ea typeface="+mn-ea"/>
                <a:cs typeface="+mn-cs"/>
              </a:rPr>
              <a:t>RISC-V</a:t>
            </a:r>
            <a:r>
              <a:rPr lang="en-US" sz="1500" b="1" dirty="0">
                <a:solidFill>
                  <a:srgbClr val="FFFF00"/>
                </a:solidFill>
                <a:latin typeface="VAGRundschriftD" panose="00000500000000000000" pitchFamily="50" charset="0"/>
                <a:ea typeface="+mn-ea"/>
                <a:cs typeface="+mn-cs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500" b="1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500" b="1" dirty="0">
                <a:solidFill>
                  <a:schemeClr val="tx1"/>
                </a:solidFill>
                <a:latin typeface="VAGRundschriftD" panose="00000500000000000000" pitchFamily="50" charset="0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>
            <a:off x="1115843" y="888611"/>
            <a:ext cx="10466559" cy="389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rgbClr val="5F78A2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0" y="908050"/>
            <a:ext cx="8572501" cy="536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0871201" y="6248400"/>
            <a:ext cx="1320801" cy="240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75592" tIns="30237" rIns="75592" bIns="30237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167" b="0" i="0" dirty="0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Garcia, </a:t>
            </a:r>
            <a:r>
              <a:rPr lang="en-US" sz="1167" b="0" i="0" dirty="0" err="1">
                <a:solidFill>
                  <a:schemeClr val="tx1"/>
                </a:solidFill>
                <a:latin typeface="18 VAG Rounded Thin   55390" pitchFamily="2" charset="0"/>
                <a:ea typeface="+mn-ea"/>
                <a:cs typeface="+mn-cs"/>
              </a:rPr>
              <a:t>Nikolić</a:t>
            </a:r>
            <a:endParaRPr lang="en-US" sz="1167" b="0" i="0" dirty="0">
              <a:solidFill>
                <a:schemeClr val="tx1"/>
              </a:solidFill>
              <a:latin typeface="18 VAG Rounded Thin   55390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926C7-7ABA-BC4B-B059-3F085BB916B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112283" y="6480099"/>
            <a:ext cx="1079717" cy="377901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502901" cy="7620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3723A-86A7-6746-8062-52657EB054C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018141" y="6375400"/>
            <a:ext cx="1264675" cy="38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4BFA1-742A-6040-9A02-17161CC49CF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101600" y="7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 kern="1200" spc="-119">
          <a:solidFill>
            <a:srgbClr val="E4DDD2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33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544245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088490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632735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176980" algn="l" rtl="0" fontAlgn="base">
        <a:spcBef>
          <a:spcPct val="0"/>
        </a:spcBef>
        <a:spcAft>
          <a:spcPct val="0"/>
        </a:spcAft>
        <a:defRPr sz="4833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89442" indent="-408184" algn="l" rtl="0" eaLnBrk="0" fontAlgn="base" hangingPunct="0">
        <a:spcBef>
          <a:spcPts val="833"/>
        </a:spcBef>
        <a:spcAft>
          <a:spcPct val="0"/>
        </a:spcAft>
        <a:buClr>
          <a:srgbClr val="E4DDD2"/>
        </a:buClr>
        <a:buSzPct val="95000"/>
        <a:buFont typeface="Wingdings" pitchFamily="-1" charset="2"/>
        <a:buChar char=""/>
        <a:defRPr sz="3200" b="0" i="0" kern="1200">
          <a:solidFill>
            <a:schemeClr val="tx1"/>
          </a:solidFill>
          <a:latin typeface="VAG Rundschrift D Light" pitchFamily="2" charset="77"/>
          <a:ea typeface="ＭＳ Ｐゴシック" charset="-128"/>
          <a:cs typeface="VAG Rundschrift D Light" pitchFamily="2" charset="77"/>
        </a:defRPr>
      </a:lvl1pPr>
      <a:lvl2pPr marL="880619" indent="-340153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667" b="0" i="0" kern="1200">
          <a:solidFill>
            <a:srgbClr val="C5DBC3"/>
          </a:solidFill>
          <a:latin typeface="VAG Rundschrift D Light" pitchFamily="2" charset="77"/>
          <a:ea typeface="ＭＳ Ｐゴシック" charset="-128"/>
          <a:cs typeface="+mn-cs"/>
        </a:defRPr>
      </a:lvl2pPr>
      <a:lvl3pPr marL="1184868" indent="-272123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2667" b="0" i="0" kern="1200">
          <a:solidFill>
            <a:srgbClr val="00BEE2"/>
          </a:solidFill>
          <a:latin typeface="VAG Rundschrift D Light" pitchFamily="2" charset="77"/>
          <a:ea typeface="ＭＳ Ｐゴシック" charset="-128"/>
          <a:cs typeface="+mn-cs"/>
        </a:defRPr>
      </a:lvl3pPr>
      <a:lvl4pPr marL="1685519" indent="-457189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Arial" panose="020B0604020202020204" pitchFamily="34" charset="0"/>
        <a:buChar char="•"/>
        <a:defRPr sz="2500" b="0" i="0" kern="1200">
          <a:solidFill>
            <a:srgbClr val="FFC117"/>
          </a:solidFill>
          <a:latin typeface="VAG Rundschrift D Light" pitchFamily="2" charset="77"/>
          <a:ea typeface="ＭＳ Ｐゴシック" charset="-128"/>
          <a:cs typeface="+mn-cs"/>
        </a:defRPr>
      </a:lvl4pPr>
      <a:lvl5pPr marL="1763128" indent="-249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400" b="0" i="0" kern="1200">
          <a:solidFill>
            <a:srgbClr val="E4DDD2"/>
          </a:solidFill>
          <a:latin typeface="VAG Rundschrift D Light" pitchFamily="2" charset="77"/>
          <a:ea typeface="ＭＳ Ｐゴシック" charset="-128"/>
          <a:cs typeface="+mn-cs"/>
        </a:defRPr>
      </a:lvl5pPr>
      <a:lvl6pPr marL="2035476" indent="-25035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2264058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2492642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2721224" indent="-21769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8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42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2654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35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25846/discussion/195364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image" Target="../media/image14.emf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2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A98A-F146-FDBB-1362-B3A7BD3C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 II: Control Hazards, Data Hazards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4D3CD-4944-1F99-A4CE-778EDD215132}"/>
              </a:ext>
            </a:extLst>
          </p:cNvPr>
          <p:cNvSpPr txBox="1"/>
          <p:nvPr/>
        </p:nvSpPr>
        <p:spPr>
          <a:xfrm>
            <a:off x="208345" y="5440101"/>
            <a:ext cx="7880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Take-home midterm logistics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  <a:hlinkClick r:id="rId3"/>
              </a:rPr>
              <a:t>https://edstem.org/us/courses/25846/discussion/1953640</a:t>
            </a: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4463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D92773-DC3E-5F5E-3991-0F82A1C1F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428631"/>
              </p:ext>
            </p:extLst>
          </p:nvPr>
        </p:nvGraphicFramePr>
        <p:xfrm>
          <a:off x="298572" y="5462778"/>
          <a:ext cx="11728459" cy="5867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3377811468"/>
                    </a:ext>
                  </a:extLst>
                </a:gridCol>
                <a:gridCol w="4965707">
                  <a:extLst>
                    <a:ext uri="{9D8B030D-6E8A-4147-A177-3AD203B41FA5}">
                      <a16:colId xmlns:a16="http://schemas.microsoft.com/office/drawing/2014/main" val="2010846402"/>
                    </a:ext>
                  </a:extLst>
                </a:gridCol>
                <a:gridCol w="4013201">
                  <a:extLst>
                    <a:ext uri="{9D8B030D-6E8A-4147-A177-3AD203B41FA5}">
                      <a16:colId xmlns:a16="http://schemas.microsoft.com/office/drawing/2014/main" val="1177942148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accen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CPI </a:t>
                      </a:r>
                      <a:r>
                        <a:rPr lang="en-US" sz="1800" b="0" i="0" dirty="0">
                          <a:solidFill>
                            <a:schemeClr val="l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(Cycles Per Instruction)</a:t>
                      </a:r>
                      <a:endParaRPr sz="1800" b="0" i="0" baseline="-25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18 VAG Rounded Light   0239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l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~1 (ideal)</a:t>
                      </a:r>
                      <a:endParaRPr sz="2400" b="0" i="0" dirty="0">
                        <a:latin typeface="18 VAG Rounded Light   02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l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~1 (ideal)</a:t>
                      </a:r>
                      <a:br>
                        <a:rPr lang="en-US" sz="1800" b="0" i="0" dirty="0">
                          <a:solidFill>
                            <a:schemeClr val="l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en-US" sz="1600" b="0" i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&lt;1 (actual, more later/CS152)</a:t>
                      </a:r>
                      <a:endParaRPr sz="24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18 VAG Rounded Light   02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294513"/>
                  </a:ext>
                </a:extLst>
              </a:tr>
            </a:tbl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32DD1C-1274-9ECA-9D90-27441CCC3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2932571" cy="1438313"/>
          </a:xfrm>
        </p:spPr>
        <p:txBody>
          <a:bodyPr>
            <a:normAutofit/>
          </a:bodyPr>
          <a:lstStyle/>
          <a:p>
            <a:pPr marL="84664" indent="0">
              <a:buNone/>
            </a:pPr>
            <a:r>
              <a:rPr lang="en-US" sz="2800" dirty="0"/>
              <a:t>“Iron Law” of</a:t>
            </a:r>
            <a:br>
              <a:rPr lang="en-US" sz="2800" dirty="0"/>
            </a:br>
            <a:r>
              <a:rPr lang="en-US" sz="2800" dirty="0"/>
              <a:t>Processor</a:t>
            </a:r>
            <a:br>
              <a:rPr lang="en-US" sz="2800" dirty="0"/>
            </a:br>
            <a:r>
              <a:rPr lang="en-US" sz="2800" dirty="0"/>
              <a:t>Performance: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54CBD-C021-2711-5274-C0C4FF38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(2/2): Throughput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oogle Shape;1340;p31">
                <a:extLst>
                  <a:ext uri="{FF2B5EF4-FFF2-40B4-BE49-F238E27FC236}">
                    <a16:creationId xmlns:a16="http://schemas.microsoft.com/office/drawing/2014/main" id="{8FF91412-7859-40EC-E365-66ACF9CCC1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053525"/>
                  </p:ext>
                </p:extLst>
              </p:nvPr>
            </p:nvGraphicFramePr>
            <p:xfrm>
              <a:off x="300982" y="3424475"/>
              <a:ext cx="11728459" cy="1377629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b="0" i="0" dirty="0">
                            <a:solidFill>
                              <a:schemeClr val="tx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i="0" dirty="0">
                              <a:solidFill>
                                <a:schemeClr val="tx1"/>
                              </a:solidFill>
                              <a:latin typeface="18 VAG Rounded Bold   07390" pitchFamily="2" charset="0"/>
                              <a:ea typeface="Arial"/>
                              <a:cs typeface="Arial"/>
                              <a:sym typeface="Arial"/>
                            </a:rPr>
                            <a:t>Single Cycle</a:t>
                          </a:r>
                          <a:endParaRPr sz="2000" b="1" i="0" dirty="0">
                            <a:solidFill>
                              <a:schemeClr val="tx1"/>
                            </a:solidFill>
                            <a:latin typeface="18 VAG Rounded Bold   07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i="0" dirty="0">
                              <a:solidFill>
                                <a:schemeClr val="tx1"/>
                              </a:solidFill>
                              <a:latin typeface="18 VAG Rounded Bold   07390" pitchFamily="2" charset="0"/>
                              <a:ea typeface="Arial"/>
                              <a:cs typeface="Arial"/>
                              <a:sym typeface="Arial"/>
                            </a:rPr>
                            <a:t>Pipelined</a:t>
                          </a:r>
                          <a:endParaRPr sz="2800" b="1" i="0" dirty="0">
                            <a:solidFill>
                              <a:schemeClr val="tx1"/>
                            </a:solidFill>
                            <a:latin typeface="18 VAG Rounded Bold   07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Timing of each stage</a:t>
                          </a:r>
                          <a:endParaRPr sz="1800" b="0" i="0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200,</a:t>
                          </a:r>
                          <a:r>
                            <a:rPr lang="en-US" sz="1800" b="0" i="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100, 200, 200, 100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(Reg access stages </a:t>
                          </a:r>
                          <a:r>
                            <a:rPr lang="en-US" sz="1800" b="1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ID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, </a:t>
                          </a:r>
                          <a:r>
                            <a:rPr lang="en-US" sz="1800" b="1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WB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only 100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)</a:t>
                          </a: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200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All stages same length</a:t>
                          </a:r>
                          <a:endParaRPr lang="en-US" sz="24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Instruction time (Latency)</a:t>
                          </a:r>
                          <a:endParaRPr sz="1800" b="0" i="0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</a:t>
                          </a:r>
                          <a:r>
                            <a:rPr lang="ar-AE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800</a:t>
                          </a:r>
                          <a:r>
                            <a:rPr lang="en-US" sz="1800" b="0" i="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  <m:r>
                                <a:rPr lang="ar-AE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5</m:t>
                              </m:r>
                              <m:r>
                                <a:rPr lang="ar-AE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</a:t>
                          </a:r>
                          <a:r>
                            <a:rPr lang="en-US" sz="1800" b="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1000 </a:t>
                          </a:r>
                          <a:r>
                            <a:rPr lang="en-US" sz="1800" b="0" i="1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oogle Shape;1340;p31">
                <a:extLst>
                  <a:ext uri="{FF2B5EF4-FFF2-40B4-BE49-F238E27FC236}">
                    <a16:creationId xmlns:a16="http://schemas.microsoft.com/office/drawing/2014/main" id="{8FF91412-7859-40EC-E365-66ACF9CCC15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053525"/>
                  </p:ext>
                </p:extLst>
              </p:nvPr>
            </p:nvGraphicFramePr>
            <p:xfrm>
              <a:off x="300982" y="3424475"/>
              <a:ext cx="11728459" cy="1377629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 b="0" i="0" dirty="0">
                            <a:solidFill>
                              <a:schemeClr val="tx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i="0" dirty="0">
                              <a:solidFill>
                                <a:schemeClr val="tx1"/>
                              </a:solidFill>
                              <a:latin typeface="18 VAG Rounded Bold   07390" pitchFamily="2" charset="0"/>
                              <a:ea typeface="Arial"/>
                              <a:cs typeface="Arial"/>
                              <a:sym typeface="Arial"/>
                            </a:rPr>
                            <a:t>Single Cycle</a:t>
                          </a:r>
                          <a:endParaRPr sz="2000" b="1" i="0" dirty="0">
                            <a:solidFill>
                              <a:schemeClr val="tx1"/>
                            </a:solidFill>
                            <a:latin typeface="18 VAG Rounded Bold   07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b="1" i="0" dirty="0">
                              <a:solidFill>
                                <a:schemeClr val="tx1"/>
                              </a:solidFill>
                              <a:latin typeface="18 VAG Rounded Bold   07390" pitchFamily="2" charset="0"/>
                              <a:ea typeface="Arial"/>
                              <a:cs typeface="Arial"/>
                              <a:sym typeface="Arial"/>
                            </a:rPr>
                            <a:t>Pipelined</a:t>
                          </a:r>
                          <a:endParaRPr sz="2800" b="1" i="0" dirty="0">
                            <a:solidFill>
                              <a:schemeClr val="tx1"/>
                            </a:solidFill>
                            <a:latin typeface="18 VAG Rounded Bold   07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Timing of each stage</a:t>
                          </a:r>
                          <a:endParaRPr sz="1800" b="0" i="0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200,</a:t>
                          </a:r>
                          <a:r>
                            <a:rPr lang="en-US" sz="1800" b="0" i="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100, 200, 200, 100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(Reg access stages </a:t>
                          </a:r>
                          <a:r>
                            <a:rPr lang="en-US" sz="1800" b="1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ID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, </a:t>
                          </a:r>
                          <a:r>
                            <a:rPr lang="en-US" sz="1800" b="1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WB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only 100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)</a:t>
                          </a: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200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All stages same length</a:t>
                          </a:r>
                          <a:endParaRPr lang="en-US" sz="24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Instruction time (Latency)</a:t>
                          </a:r>
                          <a:endParaRPr sz="1800" b="0" i="0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</a:t>
                          </a:r>
                          <a:r>
                            <a:rPr lang="ar-AE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800</a:t>
                          </a:r>
                          <a:r>
                            <a:rPr lang="en-US" sz="1800" b="0" i="0" baseline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 xmlns:a14="http://schemas.microsoft.com/office/drawing/2010/main"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  <m:r>
                                <a:rPr lang="ar-AE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ar-AE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5⋅</m:t>
                              </m:r>
                              <m:sSub>
                                <m:sSubPr>
                                  <m:ctrlP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ar-AE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</a:t>
                          </a:r>
                          <a:r>
                            <a:rPr lang="en-US" sz="1800" b="0" i="1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1000 </a:t>
                          </a:r>
                          <a:r>
                            <a:rPr lang="en-US" sz="1800" b="0" i="1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348D8-A497-6C14-8D0C-CB9CFB1E4763}"/>
                  </a:ext>
                </a:extLst>
              </p:cNvPr>
              <p:cNvSpPr txBox="1"/>
              <p:nvPr/>
            </p:nvSpPr>
            <p:spPr>
              <a:xfrm>
                <a:off x="3220984" y="1155301"/>
                <a:ext cx="6821611" cy="858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𝑡𝑖𝑚𝑒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𝑝𝑟𝑜𝑔𝑟𝑎𝑚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𝑖𝑛𝑠𝑡𝑟𝑢𝑐𝑡𝑖𝑜𝑛𝑠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𝑝𝑟𝑜𝑔𝑟𝑎𝑚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𝑐𝑦𝑐𝑙𝑒𝑠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𝑖𝑛𝑠𝑡𝑟𝑢𝑐𝑡𝑖𝑜𝑛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×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𝑡𝑖𝑚𝑒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2348D8-A497-6C14-8D0C-CB9CFB1E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984" y="1155301"/>
                <a:ext cx="6821611" cy="85837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BDBB414-3DC7-34FC-154F-C117BF7EF1DE}"/>
              </a:ext>
            </a:extLst>
          </p:cNvPr>
          <p:cNvSpPr txBox="1"/>
          <p:nvPr/>
        </p:nvSpPr>
        <p:spPr>
          <a:xfrm>
            <a:off x="6096001" y="2083535"/>
            <a:ext cx="270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CPI, inverse of (# </a:t>
            </a:r>
            <a:r>
              <a:rPr lang="en-US" sz="2000" dirty="0" err="1">
                <a:solidFill>
                  <a:schemeClr val="accent1"/>
                </a:solidFill>
                <a:latin typeface="18 VAG Rounded Light   02390" pitchFamily="2" charset="0"/>
              </a:rPr>
              <a:t>instrs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 executed/cycle)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D9557-C953-0CBF-3C25-F2276481A598}"/>
                  </a:ext>
                </a:extLst>
              </p:cNvPr>
              <p:cNvSpPr txBox="1"/>
              <p:nvPr/>
            </p:nvSpPr>
            <p:spPr>
              <a:xfrm>
                <a:off x="8996599" y="2020590"/>
                <a:ext cx="969175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3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AD9557-C953-0CBF-3C25-F2276481A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99" y="2020590"/>
                <a:ext cx="969175" cy="490840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89CC2ED0-C68D-8CF6-F46D-3899156DAC16}"/>
              </a:ext>
            </a:extLst>
          </p:cNvPr>
          <p:cNvSpPr/>
          <p:nvPr/>
        </p:nvSpPr>
        <p:spPr>
          <a:xfrm rot="16200000">
            <a:off x="7805031" y="1188312"/>
            <a:ext cx="115842" cy="1708657"/>
          </a:xfrm>
          <a:prstGeom prst="leftBrace">
            <a:avLst/>
          </a:prstGeom>
          <a:ln w="254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5896C91-2479-4697-7F81-C7FFD0FE52BE}"/>
              </a:ext>
            </a:extLst>
          </p:cNvPr>
          <p:cNvSpPr/>
          <p:nvPr/>
        </p:nvSpPr>
        <p:spPr>
          <a:xfrm rot="16200000">
            <a:off x="9423264" y="1575576"/>
            <a:ext cx="115842" cy="969177"/>
          </a:xfrm>
          <a:prstGeom prst="leftBrace">
            <a:avLst/>
          </a:prstGeom>
          <a:ln w="254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132496-E65A-1C03-55EF-2834FC0C8658}"/>
              </a:ext>
            </a:extLst>
          </p:cNvPr>
          <p:cNvCxnSpPr>
            <a:cxnSpLocks/>
          </p:cNvCxnSpPr>
          <p:nvPr/>
        </p:nvCxnSpPr>
        <p:spPr>
          <a:xfrm>
            <a:off x="8018332" y="3424475"/>
            <a:ext cx="0" cy="297632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F16738-7698-5876-2229-CE6C97E368C8}"/>
              </a:ext>
            </a:extLst>
          </p:cNvPr>
          <p:cNvSpPr/>
          <p:nvPr/>
        </p:nvSpPr>
        <p:spPr>
          <a:xfrm>
            <a:off x="8018332" y="6045200"/>
            <a:ext cx="4011109" cy="355600"/>
          </a:xfrm>
          <a:prstGeom prst="rect">
            <a:avLst/>
          </a:prstGeom>
          <a:noFill/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9E7E19-0344-9138-F42F-71ECE728BFE7}"/>
              </a:ext>
            </a:extLst>
          </p:cNvPr>
          <p:cNvSpPr txBox="1"/>
          <p:nvPr/>
        </p:nvSpPr>
        <p:spPr>
          <a:xfrm>
            <a:off x="10194994" y="1353656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1/throughput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60138E-C27D-B9BC-EAAA-A81025038DBF}"/>
              </a:ext>
            </a:extLst>
          </p:cNvPr>
          <p:cNvSpPr/>
          <p:nvPr/>
        </p:nvSpPr>
        <p:spPr>
          <a:xfrm>
            <a:off x="7008623" y="1155301"/>
            <a:ext cx="3033972" cy="829418"/>
          </a:xfrm>
          <a:prstGeom prst="roundRect">
            <a:avLst/>
          </a:prstGeom>
          <a:noFill/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BED1B6-02F3-E147-73A2-23DB104996CF}"/>
                  </a:ext>
                </a:extLst>
              </p:cNvPr>
              <p:cNvSpPr txBox="1"/>
              <p:nvPr/>
            </p:nvSpPr>
            <p:spPr>
              <a:xfrm>
                <a:off x="3932832" y="2531349"/>
                <a:ext cx="2229969" cy="78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#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𝑖𝑛𝑠𝑡𝑟𝑢𝑐𝑡𝑖𝑜𝑛𝑠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BED1B6-02F3-E147-73A2-23DB1049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32" y="2531349"/>
                <a:ext cx="2229969" cy="783997"/>
              </a:xfrm>
              <a:prstGeom prst="rect">
                <a:avLst/>
              </a:prstGeom>
              <a:blipFill>
                <a:blip r:embed="rId5"/>
                <a:stretch>
                  <a:fillRect t="-317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0AE0F4BE-42EB-C835-A92A-829F860BF8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23126"/>
                  </p:ext>
                </p:extLst>
              </p:nvPr>
            </p:nvGraphicFramePr>
            <p:xfrm>
              <a:off x="298572" y="4806275"/>
              <a:ext cx="11728459" cy="660674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76865358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2488781665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885572374"/>
                        </a:ext>
                      </a:extLst>
                    </a:gridCol>
                  </a:tblGrid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Clock cycle time,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</m:oMath>
                          </a14:m>
                          <a:endParaRPr lang="en-US" sz="1800" b="0" i="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Clock rate,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</m:oMath>
                          </a14:m>
                          <a:endParaRPr sz="2400" b="0" i="0" dirty="0">
                            <a:latin typeface="18 VAG Rounded Light   02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bg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= </a:t>
                          </a:r>
                          <a:r>
                            <a:rPr lang="en-US" sz="1800" b="0" i="0" dirty="0">
                              <a:solidFill>
                                <a:schemeClr val="accent3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800 </a:t>
                          </a:r>
                          <a:r>
                            <a:rPr lang="en-US" sz="1800" b="0" i="0" dirty="0" err="1">
                              <a:solidFill>
                                <a:schemeClr val="accent3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accent3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1/800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1.25 GHz</a:t>
                          </a:r>
                          <a:endParaRPr sz="2400" b="0" i="0" dirty="0">
                            <a:latin typeface="18 VAG Rounded Light   02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bg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= </a:t>
                          </a:r>
                          <a:r>
                            <a:rPr lang="en-US" sz="1800" b="0" i="0" dirty="0">
                              <a:solidFill>
                                <a:schemeClr val="accent3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200 </a:t>
                          </a:r>
                          <a:r>
                            <a:rPr lang="en-US" sz="1800" b="0" i="0" dirty="0" err="1">
                              <a:solidFill>
                                <a:schemeClr val="accent3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accent3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1/200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5 GHz</a:t>
                          </a:r>
                          <a:endParaRPr sz="1800" b="0" i="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138349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0AE0F4BE-42EB-C835-A92A-829F860BF8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123126"/>
                  </p:ext>
                </p:extLst>
              </p:nvPr>
            </p:nvGraphicFramePr>
            <p:xfrm>
              <a:off x="298572" y="4806275"/>
              <a:ext cx="11728459" cy="660674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76865358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2488781665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885572374"/>
                        </a:ext>
                      </a:extLst>
                    </a:gridCol>
                  </a:tblGrid>
                  <a:tr h="6606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660" r="-326728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5499" t="-5660" r="-81330" b="-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1798" t="-5660" r="-315" b="-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3834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A56ECB8-0777-5EF5-761E-C8F9E9C2DE61}"/>
              </a:ext>
            </a:extLst>
          </p:cNvPr>
          <p:cNvSpPr txBox="1"/>
          <p:nvPr/>
        </p:nvSpPr>
        <p:spPr>
          <a:xfrm>
            <a:off x="288413" y="2628139"/>
            <a:ext cx="6105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664" marR="0" lvl="0" indent="0" algn="l" defTabSz="914377" rtl="0" eaLnBrk="1" fontAlgn="auto" latinLnBrk="0" hangingPunct="1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Pct val="95000"/>
              <a:buFont typeface="Wingdings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18 VAG Rounded Bold   07390" pitchFamily="2" charset="0"/>
                <a:ea typeface="+mn-ea"/>
                <a:cs typeface="+mn-cs"/>
              </a:rPr>
              <a:t>Processor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9E056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Throughput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18 VAG Rounded Bold   07390" pitchFamily="2" charset="0"/>
                <a:ea typeface="+mn-ea"/>
                <a:cs typeface="+mn-cs"/>
              </a:rPr>
              <a:t>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18 VAG Rounded Bold   07390" pitchFamily="2" charset="0"/>
              <a:ea typeface="+mn-ea"/>
              <a:cs typeface="+mn-cs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EE79C479-CF4B-80AC-F2B2-AF2BB0522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13109"/>
              </p:ext>
            </p:extLst>
          </p:nvPr>
        </p:nvGraphicFramePr>
        <p:xfrm>
          <a:off x="298572" y="6049538"/>
          <a:ext cx="11728459" cy="3429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1209888589"/>
                    </a:ext>
                  </a:extLst>
                </a:gridCol>
                <a:gridCol w="4965707">
                  <a:extLst>
                    <a:ext uri="{9D8B030D-6E8A-4147-A177-3AD203B41FA5}">
                      <a16:colId xmlns:a16="http://schemas.microsoft.com/office/drawing/2014/main" val="3770213983"/>
                    </a:ext>
                  </a:extLst>
                </a:gridCol>
                <a:gridCol w="4013201">
                  <a:extLst>
                    <a:ext uri="{9D8B030D-6E8A-4147-A177-3AD203B41FA5}">
                      <a16:colId xmlns:a16="http://schemas.microsoft.com/office/drawing/2014/main" val="489867444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1" dirty="0">
                          <a:solidFill>
                            <a:schemeClr val="accent4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Relative</a:t>
                      </a:r>
                      <a:r>
                        <a:rPr lang="en-US" sz="1800" b="0" i="0" dirty="0">
                          <a:solidFill>
                            <a:schemeClr val="accent4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 throughput gain</a:t>
                      </a:r>
                      <a:endParaRPr sz="2400" b="0" i="0" dirty="0">
                        <a:solidFill>
                          <a:schemeClr val="accent4"/>
                        </a:solidFill>
                        <a:latin typeface="18 VAG Rounded Light   02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lt1"/>
                          </a:solidFill>
                          <a:latin typeface="18 VAG Rounded Light   02390" pitchFamily="2" charset="0"/>
                          <a:ea typeface="Arial"/>
                          <a:cs typeface="Arial"/>
                          <a:sym typeface="Arial"/>
                        </a:rPr>
                        <a:t>1 x</a:t>
                      </a:r>
                      <a:endParaRPr sz="2400" b="0" i="0" dirty="0">
                        <a:latin typeface="18 VAG Rounded Light   02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solidFill>
                            <a:schemeClr val="accent4"/>
                          </a:solidFill>
                          <a:latin typeface="18 VAG Rounded Bold   07390" pitchFamily="2" charset="0"/>
                          <a:ea typeface="Arial"/>
                          <a:cs typeface="Arial"/>
                          <a:sym typeface="Arial"/>
                        </a:rPr>
                        <a:t>4 x</a:t>
                      </a:r>
                      <a:endParaRPr sz="2400" b="1" i="0" dirty="0">
                        <a:solidFill>
                          <a:schemeClr val="accent4"/>
                        </a:solidFill>
                        <a:latin typeface="18 VAG Rounded Bold   07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468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26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21" grpId="1" animBg="1"/>
      <p:bldP spid="29" grpId="0"/>
      <p:bldP spid="30" grpId="0" animBg="1"/>
      <p:bldP spid="34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RISC-V’s 5-Stage Pipeline</a:t>
            </a:r>
          </a:p>
          <a:p>
            <a:r>
              <a:rPr lang="en-US" dirty="0"/>
              <a:t>Pipelined Datapath and Control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 Hazards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Hazards 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(Stalling, Forwarding)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Datapath and Control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94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Constructing a Pipelined RV32I Datapath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0E097DC3-E336-8982-71D5-C7B5774B4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2" y="5108118"/>
            <a:ext cx="8184243" cy="1442434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A pipelined </a:t>
            </a:r>
            <a:r>
              <a:rPr lang="en-US" sz="2800" dirty="0" err="1"/>
              <a:t>datapath</a:t>
            </a:r>
            <a:r>
              <a:rPr lang="en-US" sz="2800" dirty="0"/>
              <a:t> needs to “separate” the five stages of the RV32I </a:t>
            </a:r>
            <a:r>
              <a:rPr lang="en-US" sz="2800" dirty="0" err="1"/>
              <a:t>datapath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Each stage needs to process data from a different instruction.</a:t>
            </a:r>
            <a:endParaRPr lang="en-US" sz="28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F8402F-EE76-9C87-1F9C-A73CAB3AB5F1}"/>
              </a:ext>
            </a:extLst>
          </p:cNvPr>
          <p:cNvCxnSpPr>
            <a:cxnSpLocks/>
          </p:cNvCxnSpPr>
          <p:nvPr/>
        </p:nvCxnSpPr>
        <p:spPr>
          <a:xfrm>
            <a:off x="6782279" y="3822934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3ECC0A-1568-77C5-DE7E-D540990A834C}"/>
              </a:ext>
            </a:extLst>
          </p:cNvPr>
          <p:cNvCxnSpPr>
            <a:cxnSpLocks/>
          </p:cNvCxnSpPr>
          <p:nvPr/>
        </p:nvCxnSpPr>
        <p:spPr>
          <a:xfrm>
            <a:off x="6995267" y="3833181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E7C70A5-6454-DE33-D982-4CC49B29DD74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5763" y="39714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43ACF-4E68-347C-93D1-8467487E4111}"/>
              </a:ext>
            </a:extLst>
          </p:cNvPr>
          <p:cNvCxnSpPr>
            <a:cxnSpLocks/>
          </p:cNvCxnSpPr>
          <p:nvPr/>
        </p:nvCxnSpPr>
        <p:spPr>
          <a:xfrm>
            <a:off x="7779927" y="38682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E41A5BC-6622-24A7-3C8F-F77F1D8C4B78}"/>
              </a:ext>
            </a:extLst>
          </p:cNvPr>
          <p:cNvSpPr/>
          <p:nvPr/>
        </p:nvSpPr>
        <p:spPr>
          <a:xfrm>
            <a:off x="1921794" y="28164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15ECD233-F15E-7B67-E1EC-44CF3DAC5874}"/>
              </a:ext>
            </a:extLst>
          </p:cNvPr>
          <p:cNvSpPr>
            <a:spLocks/>
          </p:cNvSpPr>
          <p:nvPr/>
        </p:nvSpPr>
        <p:spPr>
          <a:xfrm>
            <a:off x="8076268" y="29907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9FA61C4-CEAC-B7AC-9818-54C304612C08}"/>
              </a:ext>
            </a:extLst>
          </p:cNvPr>
          <p:cNvSpPr/>
          <p:nvPr/>
        </p:nvSpPr>
        <p:spPr>
          <a:xfrm>
            <a:off x="6420116" y="29190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861E35C-2A83-3A2B-79FC-EA448C7CA87F}"/>
              </a:ext>
            </a:extLst>
          </p:cNvPr>
          <p:cNvSpPr>
            <a:spLocks/>
          </p:cNvSpPr>
          <p:nvPr/>
        </p:nvSpPr>
        <p:spPr>
          <a:xfrm>
            <a:off x="2255082" y="18271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ACEE7E70-171D-CE35-5AC6-1D4EB1066B57}"/>
              </a:ext>
            </a:extLst>
          </p:cNvPr>
          <p:cNvSpPr/>
          <p:nvPr/>
        </p:nvSpPr>
        <p:spPr>
          <a:xfrm>
            <a:off x="3891870" y="41252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449" name="Isosceles Triangle 59">
            <a:extLst>
              <a:ext uri="{FF2B5EF4-FFF2-40B4-BE49-F238E27FC236}">
                <a16:creationId xmlns:a16="http://schemas.microsoft.com/office/drawing/2014/main" id="{8475C2F8-3C56-E6D1-725B-D32164FB4203}"/>
              </a:ext>
            </a:extLst>
          </p:cNvPr>
          <p:cNvSpPr>
            <a:spLocks noChangeAspect="1"/>
          </p:cNvSpPr>
          <p:nvPr/>
        </p:nvSpPr>
        <p:spPr>
          <a:xfrm>
            <a:off x="5740085" y="38697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0" name="Isosceles Triangle 59">
            <a:extLst>
              <a:ext uri="{FF2B5EF4-FFF2-40B4-BE49-F238E27FC236}">
                <a16:creationId xmlns:a16="http://schemas.microsoft.com/office/drawing/2014/main" id="{D6AD111D-ED96-E5CB-9C4B-DA766FF5EA10}"/>
              </a:ext>
            </a:extLst>
          </p:cNvPr>
          <p:cNvSpPr/>
          <p:nvPr/>
        </p:nvSpPr>
        <p:spPr>
          <a:xfrm>
            <a:off x="9682903" y="39818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C6A04DB-B599-4BDB-E3EE-B7B3FBFCEE02}"/>
              </a:ext>
            </a:extLst>
          </p:cNvPr>
          <p:cNvGrpSpPr/>
          <p:nvPr/>
        </p:nvGrpSpPr>
        <p:grpSpPr>
          <a:xfrm>
            <a:off x="1227564" y="2711486"/>
            <a:ext cx="349772" cy="747357"/>
            <a:chOff x="959047" y="3126189"/>
            <a:chExt cx="415675" cy="91479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9EFEDAA-8C01-B3AC-AED8-2DAC8D5B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453" name="Isosceles Triangle 58">
              <a:extLst>
                <a:ext uri="{FF2B5EF4-FFF2-40B4-BE49-F238E27FC236}">
                  <a16:creationId xmlns:a16="http://schemas.microsoft.com/office/drawing/2014/main" id="{C183D8A5-C645-2E25-6855-AE06078D2D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455" name="Elbow Connector 454">
            <a:extLst>
              <a:ext uri="{FF2B5EF4-FFF2-40B4-BE49-F238E27FC236}">
                <a16:creationId xmlns:a16="http://schemas.microsoft.com/office/drawing/2014/main" id="{E4C899F3-D7A9-8F9C-DB7F-36CE366E9EE5}"/>
              </a:ext>
            </a:extLst>
          </p:cNvPr>
          <p:cNvCxnSpPr>
            <a:cxnSpLocks/>
          </p:cNvCxnSpPr>
          <p:nvPr/>
        </p:nvCxnSpPr>
        <p:spPr>
          <a:xfrm flipV="1">
            <a:off x="2856277" y="28619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36B0D87E-906B-CC8C-E4A3-8BA531472F0E}"/>
              </a:ext>
            </a:extLst>
          </p:cNvPr>
          <p:cNvCxnSpPr/>
          <p:nvPr/>
        </p:nvCxnSpPr>
        <p:spPr>
          <a:xfrm>
            <a:off x="3154390" y="31262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6F6A1B-24DB-684A-B47C-22CB72DBA22B}"/>
              </a:ext>
            </a:extLst>
          </p:cNvPr>
          <p:cNvCxnSpPr/>
          <p:nvPr/>
        </p:nvCxnSpPr>
        <p:spPr>
          <a:xfrm>
            <a:off x="3154390" y="33924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65731BF9-A936-F41F-3893-D3CFEEFD8874}"/>
              </a:ext>
            </a:extLst>
          </p:cNvPr>
          <p:cNvCxnSpPr/>
          <p:nvPr/>
        </p:nvCxnSpPr>
        <p:spPr>
          <a:xfrm>
            <a:off x="2987434" y="33924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1BCAA16-A9BE-0583-7056-1688FA86D7DB}"/>
              </a:ext>
            </a:extLst>
          </p:cNvPr>
          <p:cNvCxnSpPr>
            <a:cxnSpLocks/>
          </p:cNvCxnSpPr>
          <p:nvPr/>
        </p:nvCxnSpPr>
        <p:spPr>
          <a:xfrm flipV="1">
            <a:off x="2984713" y="44544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D9086B67-901E-57D2-9DD1-67F8085A3AF3}"/>
              </a:ext>
            </a:extLst>
          </p:cNvPr>
          <p:cNvCxnSpPr>
            <a:cxnSpLocks/>
          </p:cNvCxnSpPr>
          <p:nvPr/>
        </p:nvCxnSpPr>
        <p:spPr>
          <a:xfrm flipV="1">
            <a:off x="6042837" y="31178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467">
            <a:extLst>
              <a:ext uri="{FF2B5EF4-FFF2-40B4-BE49-F238E27FC236}">
                <a16:creationId xmlns:a16="http://schemas.microsoft.com/office/drawing/2014/main" id="{0AFDD6AD-3CD3-831D-A1EC-946BD718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8432" y="24758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4921D14E-1FFE-A6AA-FDF2-67978FCA514F}"/>
              </a:ext>
            </a:extLst>
          </p:cNvPr>
          <p:cNvSpPr txBox="1"/>
          <p:nvPr/>
        </p:nvSpPr>
        <p:spPr>
          <a:xfrm>
            <a:off x="6146460" y="2452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91F6AAF-0F93-13CB-68B8-873C61A06A34}"/>
              </a:ext>
            </a:extLst>
          </p:cNvPr>
          <p:cNvGrpSpPr/>
          <p:nvPr/>
        </p:nvGrpSpPr>
        <p:grpSpPr>
          <a:xfrm>
            <a:off x="8917432" y="3027619"/>
            <a:ext cx="1021734" cy="1127284"/>
            <a:chOff x="9120628" y="3586419"/>
            <a:chExt cx="1021734" cy="1127284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15CB307-095E-A300-DD96-71E70C8AF812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EFCC1B8-8381-7596-F802-2BD0F0EEA0A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AEA2568-A9EA-3E23-2ECB-39F33A0F0420}"/>
              </a:ext>
            </a:extLst>
          </p:cNvPr>
          <p:cNvCxnSpPr>
            <a:cxnSpLocks/>
          </p:cNvCxnSpPr>
          <p:nvPr/>
        </p:nvCxnSpPr>
        <p:spPr>
          <a:xfrm>
            <a:off x="7779927" y="31028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BE214107-3A44-4B2A-60D8-516B92827ED9}"/>
              </a:ext>
            </a:extLst>
          </p:cNvPr>
          <p:cNvSpPr txBox="1"/>
          <p:nvPr/>
        </p:nvSpPr>
        <p:spPr>
          <a:xfrm>
            <a:off x="1239344" y="35613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28A50B9-7A3C-3DF6-0731-5EFEEA2C1300}"/>
              </a:ext>
            </a:extLst>
          </p:cNvPr>
          <p:cNvCxnSpPr>
            <a:cxnSpLocks/>
            <a:stCxn id="475" idx="0"/>
            <a:endCxn id="453" idx="3"/>
          </p:cNvCxnSpPr>
          <p:nvPr/>
        </p:nvCxnSpPr>
        <p:spPr>
          <a:xfrm flipV="1">
            <a:off x="1410224" y="34588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58D86896-521B-09C3-4FBB-09A46A625BAC}"/>
              </a:ext>
            </a:extLst>
          </p:cNvPr>
          <p:cNvSpPr txBox="1"/>
          <p:nvPr/>
        </p:nvSpPr>
        <p:spPr>
          <a:xfrm>
            <a:off x="5650372" y="4121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5A6D976-4AF3-ED82-DAB2-BE05C4738E46}"/>
              </a:ext>
            </a:extLst>
          </p:cNvPr>
          <p:cNvCxnSpPr>
            <a:stCxn id="481" idx="0"/>
          </p:cNvCxnSpPr>
          <p:nvPr/>
        </p:nvCxnSpPr>
        <p:spPr>
          <a:xfrm flipV="1">
            <a:off x="5821252" y="40030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7282877A-5375-DCDA-4E34-0FA2D7BBC612}"/>
              </a:ext>
            </a:extLst>
          </p:cNvPr>
          <p:cNvSpPr txBox="1"/>
          <p:nvPr/>
        </p:nvSpPr>
        <p:spPr>
          <a:xfrm>
            <a:off x="9610747" y="4283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AAC99D8-8DF0-1F41-A836-B456B425ADD6}"/>
              </a:ext>
            </a:extLst>
          </p:cNvPr>
          <p:cNvCxnSpPr>
            <a:cxnSpLocks/>
            <a:stCxn id="483" idx="0"/>
          </p:cNvCxnSpPr>
          <p:nvPr/>
        </p:nvCxnSpPr>
        <p:spPr>
          <a:xfrm flipV="1">
            <a:off x="9781627" y="41546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Box 484">
            <a:extLst>
              <a:ext uri="{FF2B5EF4-FFF2-40B4-BE49-F238E27FC236}">
                <a16:creationId xmlns:a16="http://schemas.microsoft.com/office/drawing/2014/main" id="{FCACB60A-C5C7-D03F-9DEB-4B55ABF6CEAC}"/>
              </a:ext>
            </a:extLst>
          </p:cNvPr>
          <p:cNvSpPr txBox="1"/>
          <p:nvPr/>
        </p:nvSpPr>
        <p:spPr>
          <a:xfrm>
            <a:off x="8286566" y="26870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10B7973-34CC-BD23-F19E-BD9665EC9DBD}"/>
              </a:ext>
            </a:extLst>
          </p:cNvPr>
          <p:cNvGrpSpPr/>
          <p:nvPr/>
        </p:nvGrpSpPr>
        <p:grpSpPr>
          <a:xfrm>
            <a:off x="6057856" y="3641630"/>
            <a:ext cx="2847966" cy="606055"/>
            <a:chOff x="6261052" y="4187510"/>
            <a:chExt cx="2847966" cy="606055"/>
          </a:xfrm>
        </p:grpSpPr>
        <p:cxnSp>
          <p:nvCxnSpPr>
            <p:cNvPr id="487" name="Elbow Connector 486">
              <a:extLst>
                <a:ext uri="{FF2B5EF4-FFF2-40B4-BE49-F238E27FC236}">
                  <a16:creationId xmlns:a16="http://schemas.microsoft.com/office/drawing/2014/main" id="{59023D97-5C20-19FF-87DD-E9F6F0D4A9ED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73BCF7C-84DB-29ED-C9FE-E9CEE772A9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67748" y="4552295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Elbow Connector 488">
              <a:extLst>
                <a:ext uri="{FF2B5EF4-FFF2-40B4-BE49-F238E27FC236}">
                  <a16:creationId xmlns:a16="http://schemas.microsoft.com/office/drawing/2014/main" id="{C2F7AADE-9142-1AAB-FDC8-B2C136C4F8A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E146C19C-AF6E-6F6D-DF3A-36BB73EE44D2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TextBox 490">
            <a:extLst>
              <a:ext uri="{FF2B5EF4-FFF2-40B4-BE49-F238E27FC236}">
                <a16:creationId xmlns:a16="http://schemas.microsoft.com/office/drawing/2014/main" id="{EB23AFD9-F5F9-BF42-7F66-391DBDF10649}"/>
              </a:ext>
            </a:extLst>
          </p:cNvPr>
          <p:cNvSpPr txBox="1"/>
          <p:nvPr/>
        </p:nvSpPr>
        <p:spPr>
          <a:xfrm>
            <a:off x="5953696" y="41882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8579F463-E819-D4AA-0825-5C614E378D0E}"/>
              </a:ext>
            </a:extLst>
          </p:cNvPr>
          <p:cNvSpPr txBox="1"/>
          <p:nvPr/>
        </p:nvSpPr>
        <p:spPr>
          <a:xfrm>
            <a:off x="4586188" y="43261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016DE3C-3410-2175-B626-78B705166A36}"/>
              </a:ext>
            </a:extLst>
          </p:cNvPr>
          <p:cNvCxnSpPr>
            <a:cxnSpLocks/>
          </p:cNvCxnSpPr>
          <p:nvPr/>
        </p:nvCxnSpPr>
        <p:spPr>
          <a:xfrm flipV="1">
            <a:off x="967167" y="30851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TextBox 493">
            <a:extLst>
              <a:ext uri="{FF2B5EF4-FFF2-40B4-BE49-F238E27FC236}">
                <a16:creationId xmlns:a16="http://schemas.microsoft.com/office/drawing/2014/main" id="{3CA271BA-E88B-8845-DD58-6B50DACFFFC7}"/>
              </a:ext>
            </a:extLst>
          </p:cNvPr>
          <p:cNvSpPr txBox="1"/>
          <p:nvPr/>
        </p:nvSpPr>
        <p:spPr>
          <a:xfrm>
            <a:off x="1530480" y="31107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033FAF01-F844-9A18-8447-789A55B86802}"/>
              </a:ext>
            </a:extLst>
          </p:cNvPr>
          <p:cNvCxnSpPr>
            <a:cxnSpLocks/>
          </p:cNvCxnSpPr>
          <p:nvPr/>
        </p:nvCxnSpPr>
        <p:spPr>
          <a:xfrm flipV="1">
            <a:off x="1569109" y="30953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768FB0AC-13D1-5AC6-15CE-3E9BCB92EAE1}"/>
              </a:ext>
            </a:extLst>
          </p:cNvPr>
          <p:cNvSpPr txBox="1"/>
          <p:nvPr/>
        </p:nvSpPr>
        <p:spPr>
          <a:xfrm>
            <a:off x="1765789" y="18206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2A5A9CB-E787-D793-7412-2C866F337174}"/>
              </a:ext>
            </a:extLst>
          </p:cNvPr>
          <p:cNvCxnSpPr>
            <a:cxnSpLocks/>
          </p:cNvCxnSpPr>
          <p:nvPr/>
        </p:nvCxnSpPr>
        <p:spPr>
          <a:xfrm flipH="1">
            <a:off x="2067494" y="19379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TextBox 497">
            <a:extLst>
              <a:ext uri="{FF2B5EF4-FFF2-40B4-BE49-F238E27FC236}">
                <a16:creationId xmlns:a16="http://schemas.microsoft.com/office/drawing/2014/main" id="{2F7B6701-AE3D-83DA-39AB-AFF56F2DE382}"/>
              </a:ext>
            </a:extLst>
          </p:cNvPr>
          <p:cNvSpPr txBox="1"/>
          <p:nvPr/>
        </p:nvSpPr>
        <p:spPr>
          <a:xfrm>
            <a:off x="9903476" y="31523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D0932ADF-11E5-33F2-0CE2-9680A433E254}"/>
              </a:ext>
            </a:extLst>
          </p:cNvPr>
          <p:cNvCxnSpPr>
            <a:cxnSpLocks/>
          </p:cNvCxnSpPr>
          <p:nvPr/>
        </p:nvCxnSpPr>
        <p:spPr>
          <a:xfrm flipV="1">
            <a:off x="9939564" y="31483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45BF0064-9F79-EC9E-6C17-D54168FE8E81}"/>
              </a:ext>
            </a:extLst>
          </p:cNvPr>
          <p:cNvSpPr txBox="1"/>
          <p:nvPr/>
        </p:nvSpPr>
        <p:spPr>
          <a:xfrm>
            <a:off x="9860103" y="23075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1A4871E2-8DBD-889C-1A71-BA0E5F4BD5E9}"/>
              </a:ext>
            </a:extLst>
          </p:cNvPr>
          <p:cNvSpPr txBox="1"/>
          <p:nvPr/>
        </p:nvSpPr>
        <p:spPr>
          <a:xfrm>
            <a:off x="300836" y="31810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7129708-06EE-43A6-87CD-5313AB911932}"/>
              </a:ext>
            </a:extLst>
          </p:cNvPr>
          <p:cNvGrpSpPr/>
          <p:nvPr/>
        </p:nvGrpSpPr>
        <p:grpSpPr>
          <a:xfrm>
            <a:off x="1707772" y="2201483"/>
            <a:ext cx="5834958" cy="733940"/>
            <a:chOff x="1910968" y="2760283"/>
            <a:chExt cx="5834958" cy="733940"/>
          </a:xfrm>
        </p:grpSpPr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BCD90A63-CDE1-75E8-30E0-762EB8968D5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86676F1-1BE2-FB65-90F0-820B3A17A315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1AFA7D6C-A10C-B631-A988-927449BD6F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E5FF1BB-EE66-1630-752B-54249BDEA307}"/>
              </a:ext>
            </a:extLst>
          </p:cNvPr>
          <p:cNvSpPr/>
          <p:nvPr/>
        </p:nvSpPr>
        <p:spPr>
          <a:xfrm>
            <a:off x="4602743" y="23592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7E58E7C1-429E-3B79-6B58-32EE4691D3E7}"/>
              </a:ext>
            </a:extLst>
          </p:cNvPr>
          <p:cNvGrpSpPr/>
          <p:nvPr/>
        </p:nvGrpSpPr>
        <p:grpSpPr>
          <a:xfrm>
            <a:off x="1577336" y="2407193"/>
            <a:ext cx="673038" cy="703576"/>
            <a:chOff x="1780532" y="2965993"/>
            <a:chExt cx="673038" cy="703576"/>
          </a:xfrm>
        </p:grpSpPr>
        <p:cxnSp>
          <p:nvCxnSpPr>
            <p:cNvPr id="508" name="Elbow Connector 507">
              <a:extLst>
                <a:ext uri="{FF2B5EF4-FFF2-40B4-BE49-F238E27FC236}">
                  <a16:creationId xmlns:a16="http://schemas.microsoft.com/office/drawing/2014/main" id="{9CFD356F-0F36-A4C4-4F74-D445632358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5673244B-288C-EDB5-16AC-D8C9EE860582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0" name="TextBox 509">
            <a:extLst>
              <a:ext uri="{FF2B5EF4-FFF2-40B4-BE49-F238E27FC236}">
                <a16:creationId xmlns:a16="http://schemas.microsoft.com/office/drawing/2014/main" id="{0A50AA02-E87F-A366-AB20-6E534D3883C3}"/>
              </a:ext>
            </a:extLst>
          </p:cNvPr>
          <p:cNvSpPr txBox="1"/>
          <p:nvPr/>
        </p:nvSpPr>
        <p:spPr>
          <a:xfrm>
            <a:off x="454284" y="24083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242AC9F-44CD-BE1E-9133-7387CC131B8D}"/>
              </a:ext>
            </a:extLst>
          </p:cNvPr>
          <p:cNvGrpSpPr/>
          <p:nvPr/>
        </p:nvGrpSpPr>
        <p:grpSpPr>
          <a:xfrm>
            <a:off x="243844" y="1560797"/>
            <a:ext cx="10102338" cy="1848344"/>
            <a:chOff x="447040" y="2119597"/>
            <a:chExt cx="10102338" cy="1848344"/>
          </a:xfrm>
        </p:grpSpPr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2C059E22-E6B5-BF6F-09DB-AC8118515F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CCC4367A-4C82-8E8B-BD1B-CDA0A25464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196730C-5E14-E92B-3989-E86213D6EE27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36346D1-BD3C-EFBE-367C-7A637CDC961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rapezoid 132">
            <a:extLst>
              <a:ext uri="{FF2B5EF4-FFF2-40B4-BE49-F238E27FC236}">
                <a16:creationId xmlns:a16="http://schemas.microsoft.com/office/drawing/2014/main" id="{6ACD7D94-A001-7F3D-334E-7FFB46F41488}"/>
              </a:ext>
            </a:extLst>
          </p:cNvPr>
          <p:cNvSpPr/>
          <p:nvPr/>
        </p:nvSpPr>
        <p:spPr>
          <a:xfrm rot="5400000">
            <a:off x="7360895" y="29791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4" name="Trapezoid 133">
            <a:extLst>
              <a:ext uri="{FF2B5EF4-FFF2-40B4-BE49-F238E27FC236}">
                <a16:creationId xmlns:a16="http://schemas.microsoft.com/office/drawing/2014/main" id="{7A07D716-0CB9-F5BF-96D0-CCF46D8C8E97}"/>
              </a:ext>
            </a:extLst>
          </p:cNvPr>
          <p:cNvSpPr/>
          <p:nvPr/>
        </p:nvSpPr>
        <p:spPr>
          <a:xfrm rot="5400000">
            <a:off x="7360895" y="37509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32FCDBA4-F196-D071-8BFB-C0107C132FD2}"/>
              </a:ext>
            </a:extLst>
          </p:cNvPr>
          <p:cNvSpPr/>
          <p:nvPr/>
        </p:nvSpPr>
        <p:spPr>
          <a:xfrm rot="5400000">
            <a:off x="427119" y="29513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4F844B5-4484-4D95-59FC-34AAB3BA4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60421" y="19068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D0C6915-CB3F-4D0A-49AB-40A0B22A4CEF}"/>
              </a:ext>
            </a:extLst>
          </p:cNvPr>
          <p:cNvCxnSpPr>
            <a:cxnSpLocks/>
          </p:cNvCxnSpPr>
          <p:nvPr/>
        </p:nvCxnSpPr>
        <p:spPr>
          <a:xfrm>
            <a:off x="3164873" y="17014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71FC71FA-3FF0-D365-EFB4-CA005DC546C6}"/>
              </a:ext>
            </a:extLst>
          </p:cNvPr>
          <p:cNvSpPr txBox="1"/>
          <p:nvPr/>
        </p:nvSpPr>
        <p:spPr>
          <a:xfrm>
            <a:off x="3099519" y="26523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E337EC3-D1B0-90E9-959C-2B346F666AA1}"/>
              </a:ext>
            </a:extLst>
          </p:cNvPr>
          <p:cNvGrpSpPr/>
          <p:nvPr/>
        </p:nvGrpSpPr>
        <p:grpSpPr>
          <a:xfrm>
            <a:off x="466423" y="1690196"/>
            <a:ext cx="2712208" cy="1271016"/>
            <a:chOff x="669619" y="2248996"/>
            <a:chExt cx="2712208" cy="127101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D6C325-E638-ACFE-36AC-6A9D60C0797D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4E70E1-8093-424D-BD88-DE60AB964912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144" name="Elbow Connector 143">
                  <a:extLst>
                    <a:ext uri="{FF2B5EF4-FFF2-40B4-BE49-F238E27FC236}">
                      <a16:creationId xmlns:a16="http://schemas.microsoft.com/office/drawing/2014/main" id="{52A6888C-11BF-3D4E-4498-39500074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1B224FFB-71D6-C1BA-50BD-28E54D4D5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02AA6961-6FE0-99E8-CCD0-F97A4E5F17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E3CB5D-A6E7-DB26-22CB-C249110A32D1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CCFAC63-DE64-B3D8-E550-E2551CE7252A}"/>
              </a:ext>
            </a:extLst>
          </p:cNvPr>
          <p:cNvSpPr txBox="1"/>
          <p:nvPr/>
        </p:nvSpPr>
        <p:spPr>
          <a:xfrm>
            <a:off x="2928041" y="42185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5E29680-B977-8B0B-8E6B-55104FEA9ADD}"/>
              </a:ext>
            </a:extLst>
          </p:cNvPr>
          <p:cNvGrpSpPr/>
          <p:nvPr/>
        </p:nvGrpSpPr>
        <p:grpSpPr>
          <a:xfrm>
            <a:off x="3599447" y="1816392"/>
            <a:ext cx="7334708" cy="1031999"/>
            <a:chOff x="3802643" y="2375192"/>
            <a:chExt cx="7334708" cy="1031999"/>
          </a:xfrm>
          <a:effectLst/>
        </p:grpSpPr>
        <p:cxnSp>
          <p:nvCxnSpPr>
            <p:cNvPr id="148" name="Elbow Connector 147">
              <a:extLst>
                <a:ext uri="{FF2B5EF4-FFF2-40B4-BE49-F238E27FC236}">
                  <a16:creationId xmlns:a16="http://schemas.microsoft.com/office/drawing/2014/main" id="{EE0A9C44-25A4-2DAD-313C-AE9E49B8888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B7DA09E-4747-6242-3784-D0AEA0EBB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Elbow Connector 149">
              <a:extLst>
                <a:ext uri="{FF2B5EF4-FFF2-40B4-BE49-F238E27FC236}">
                  <a16:creationId xmlns:a16="http://schemas.microsoft.com/office/drawing/2014/main" id="{3F8F48AB-D505-1491-502F-CC4B168C4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FF65E7-87EF-1814-1F61-D60B4CD1FD3E}"/>
              </a:ext>
            </a:extLst>
          </p:cNvPr>
          <p:cNvGrpSpPr/>
          <p:nvPr/>
        </p:nvGrpSpPr>
        <p:grpSpPr>
          <a:xfrm>
            <a:off x="10346182" y="2411805"/>
            <a:ext cx="267680" cy="873172"/>
            <a:chOff x="10468098" y="2970605"/>
            <a:chExt cx="267680" cy="8731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623BBD-8357-B794-0F97-63341837107B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47BCF39-4120-49D7-5F39-3E4A5D03A617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7E5071-BE0E-344D-5B42-0C0560817BE2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14F71209-C6F2-6A1F-9AF5-FDF3FA5F3C5B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97BC6E8F-1C4C-D9EC-6EF2-321466AA5792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6FB2B67-E539-54EA-9D8F-9739D9EF9B8B}"/>
              </a:ext>
            </a:extLst>
          </p:cNvPr>
          <p:cNvSpPr txBox="1"/>
          <p:nvPr/>
        </p:nvSpPr>
        <p:spPr>
          <a:xfrm>
            <a:off x="3165295" y="946782"/>
            <a:ext cx="306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6D568D-BA12-42DE-EF67-3DC0D99B5AB9}"/>
              </a:ext>
            </a:extLst>
          </p:cNvPr>
          <p:cNvSpPr txBox="1"/>
          <p:nvPr/>
        </p:nvSpPr>
        <p:spPr>
          <a:xfrm>
            <a:off x="6321473" y="946782"/>
            <a:ext cx="250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34EE711-99AF-2191-9A24-011A319E3CE7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F343F49-78D5-C3C7-FB22-7744E514B686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056B0377-292E-8322-E6D4-E0DBB96F4BFC}"/>
              </a:ext>
            </a:extLst>
          </p:cNvPr>
          <p:cNvCxnSpPr>
            <a:cxnSpLocks/>
          </p:cNvCxnSpPr>
          <p:nvPr/>
        </p:nvCxnSpPr>
        <p:spPr>
          <a:xfrm>
            <a:off x="6124071" y="997088"/>
            <a:ext cx="0" cy="402336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573C0D5-494B-F2C0-EE42-E6E8F72D7B7E}"/>
              </a:ext>
            </a:extLst>
          </p:cNvPr>
          <p:cNvCxnSpPr>
            <a:cxnSpLocks/>
          </p:cNvCxnSpPr>
          <p:nvPr/>
        </p:nvCxnSpPr>
        <p:spPr>
          <a:xfrm>
            <a:off x="8685632" y="997088"/>
            <a:ext cx="0" cy="402336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1C94544-AD06-C379-4E6E-D5E56E3BA2A4}"/>
              </a:ext>
            </a:extLst>
          </p:cNvPr>
          <p:cNvCxnSpPr>
            <a:cxnSpLocks/>
          </p:cNvCxnSpPr>
          <p:nvPr/>
        </p:nvCxnSpPr>
        <p:spPr>
          <a:xfrm>
            <a:off x="10120227" y="997088"/>
            <a:ext cx="0" cy="402336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145333D-AF68-F255-10D0-E82D229DA3C1}"/>
              </a:ext>
            </a:extLst>
          </p:cNvPr>
          <p:cNvCxnSpPr>
            <a:cxnSpLocks/>
          </p:cNvCxnSpPr>
          <p:nvPr/>
        </p:nvCxnSpPr>
        <p:spPr>
          <a:xfrm>
            <a:off x="2913634" y="997088"/>
            <a:ext cx="0" cy="402336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0ED4DAD3-A585-CECD-CA0B-1E87E2127CEE}"/>
              </a:ext>
            </a:extLst>
          </p:cNvPr>
          <p:cNvSpPr txBox="1"/>
          <p:nvPr/>
        </p:nvSpPr>
        <p:spPr>
          <a:xfrm>
            <a:off x="8657997" y="5176396"/>
            <a:ext cx="3330204" cy="101566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18 VAG Rounded Light   02390" pitchFamily="2" charset="0"/>
              </a:rPr>
              <a:t>Use </a:t>
            </a:r>
            <a:r>
              <a:rPr lang="en-US" sz="2000" i="1" dirty="0">
                <a:latin typeface="18 VAG ROUNDED LIGHT   02390" pitchFamily="2" charset="0"/>
              </a:rPr>
              <a:t>pipeline registers </a:t>
            </a:r>
            <a:r>
              <a:rPr lang="en-US" sz="2000" dirty="0">
                <a:latin typeface="18 VAG Rounded Light   02390" pitchFamily="2" charset="0"/>
              </a:rPr>
              <a:t>to carry instruction data between stages!</a:t>
            </a:r>
          </a:p>
        </p:txBody>
      </p:sp>
    </p:spTree>
    <p:extLst>
      <p:ext uri="{BB962C8B-B14F-4D97-AF65-F5344CB8AC3E}">
        <p14:creationId xmlns:p14="http://schemas.microsoft.com/office/powerpoint/2010/main" val="67161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784E1-3ED8-F102-8046-D4868D795F6D}"/>
              </a:ext>
            </a:extLst>
          </p:cNvPr>
          <p:cNvCxnSpPr>
            <a:cxnSpLocks/>
          </p:cNvCxnSpPr>
          <p:nvPr/>
        </p:nvCxnSpPr>
        <p:spPr>
          <a:xfrm>
            <a:off x="1785257" y="4963884"/>
            <a:ext cx="801019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3EEDA9B-9E55-010D-EFCC-9F8E5D3C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Pipelining to improve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D6D1-1CA6-8D5A-8FC1-3A9A1C7C9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412" y="916710"/>
            <a:ext cx="5967249" cy="2512290"/>
          </a:xfrm>
        </p:spPr>
        <p:txBody>
          <a:bodyPr>
            <a:normAutofit/>
          </a:bodyPr>
          <a:lstStyle/>
          <a:p>
            <a:pPr marL="84664" indent="0">
              <a:buClr>
                <a:schemeClr val="bg1"/>
              </a:buClr>
              <a:buNone/>
            </a:pP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Single-cycle</a:t>
            </a:r>
            <a:r>
              <a:rPr lang="en-US" sz="3200" dirty="0"/>
              <a:t> </a:t>
            </a:r>
            <a:r>
              <a:rPr lang="en-US" sz="3200" dirty="0" err="1"/>
              <a:t>datapath</a:t>
            </a:r>
            <a:r>
              <a:rPr lang="en-US" sz="3200" dirty="0"/>
              <a:t> means</a:t>
            </a:r>
            <a:br>
              <a:rPr lang="en-US" sz="3200" dirty="0"/>
            </a:br>
            <a:r>
              <a:rPr lang="en-US" sz="3200" dirty="0"/>
              <a:t>1 clock cycle, from input to output.</a:t>
            </a:r>
          </a:p>
          <a:p>
            <a:pPr marL="460375" lvl="1" indent="-317500"/>
            <a:r>
              <a:rPr lang="en-US" sz="2800" dirty="0"/>
              <a:t>Clock period limited by propagation delays of adder and shifter.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652C8E-6E3B-0EF4-AEDD-6203EC803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343" y="933316"/>
            <a:ext cx="5645331" cy="2985541"/>
          </a:xfrm>
        </p:spPr>
        <p:txBody>
          <a:bodyPr/>
          <a:lstStyle/>
          <a:p>
            <a:pPr marL="84664" indent="0">
              <a:buNone/>
            </a:pPr>
            <a:r>
              <a:rPr lang="en-US" sz="3200" dirty="0"/>
              <a:t>Insertion of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pipeline register</a:t>
            </a:r>
            <a:r>
              <a:rPr lang="en-US" sz="3200" dirty="0"/>
              <a:t> allows higher clock frequency.</a:t>
            </a:r>
          </a:p>
          <a:p>
            <a:pPr marL="460375" lvl="1" indent="-317500"/>
            <a:r>
              <a:rPr lang="en-US" sz="2800" dirty="0"/>
              <a:t>Clock period now limited by</a:t>
            </a:r>
            <a:br>
              <a:rPr lang="en-US" sz="2800" dirty="0"/>
            </a:br>
            <a:r>
              <a:rPr lang="en-US" sz="2800" i="1" dirty="0">
                <a:solidFill>
                  <a:schemeClr val="accent4"/>
                </a:solidFill>
              </a:rPr>
              <a:t>max</a:t>
            </a:r>
            <a:r>
              <a:rPr lang="en-US" sz="2800" i="1" dirty="0"/>
              <a:t> </a:t>
            </a:r>
            <a:r>
              <a:rPr lang="en-US" sz="2800" dirty="0"/>
              <a:t>{adder/shifter prop. delays}.</a:t>
            </a:r>
          </a:p>
          <a:p>
            <a:pPr marL="460375" lvl="1" indent="-317500"/>
            <a:r>
              <a:rPr lang="en-US" sz="2800" dirty="0"/>
              <a:t>Higher throughput (outputs/s).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759F6-86C5-74B3-FEA6-0521AFCDBFF0}"/>
              </a:ext>
            </a:extLst>
          </p:cNvPr>
          <p:cNvSpPr txBox="1"/>
          <p:nvPr/>
        </p:nvSpPr>
        <p:spPr>
          <a:xfrm>
            <a:off x="10543520" y="22191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8E7DBE-E444-2835-2045-14DA4790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86395" y="3501569"/>
            <a:ext cx="2559966" cy="30997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2DC8B5-5228-EF27-C5AE-45026B32AF22}"/>
              </a:ext>
            </a:extLst>
          </p:cNvPr>
          <p:cNvCxnSpPr>
            <a:cxnSpLocks/>
          </p:cNvCxnSpPr>
          <p:nvPr/>
        </p:nvCxnSpPr>
        <p:spPr>
          <a:xfrm>
            <a:off x="6284689" y="1181138"/>
            <a:ext cx="0" cy="498928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230AF94-EFE6-1C4F-7600-9034C650CDA5}"/>
              </a:ext>
            </a:extLst>
          </p:cNvPr>
          <p:cNvSpPr/>
          <p:nvPr/>
        </p:nvSpPr>
        <p:spPr>
          <a:xfrm>
            <a:off x="6313717" y="4731655"/>
            <a:ext cx="3626671" cy="464457"/>
          </a:xfrm>
          <a:prstGeom prst="rect">
            <a:avLst/>
          </a:prstGeom>
          <a:solidFill>
            <a:srgbClr val="011223">
              <a:alpha val="67000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E21EE29-70BF-A57C-D0D7-D8017711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202285" y="3429000"/>
            <a:ext cx="2767130" cy="30997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401EA-91CF-9758-D28D-B84B2A0227E1}"/>
              </a:ext>
            </a:extLst>
          </p:cNvPr>
          <p:cNvSpPr txBox="1"/>
          <p:nvPr/>
        </p:nvSpPr>
        <p:spPr>
          <a:xfrm>
            <a:off x="9795456" y="4733511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Pipeline Register</a:t>
            </a:r>
          </a:p>
        </p:txBody>
      </p:sp>
    </p:spTree>
    <p:extLst>
      <p:ext uri="{BB962C8B-B14F-4D97-AF65-F5344CB8AC3E}">
        <p14:creationId xmlns:p14="http://schemas.microsoft.com/office/powerpoint/2010/main" val="23018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A078E0CC-49BB-1C5D-BCF8-76F1289FF900}"/>
              </a:ext>
            </a:extLst>
          </p:cNvPr>
          <p:cNvCxnSpPr>
            <a:cxnSpLocks/>
          </p:cNvCxnSpPr>
          <p:nvPr/>
        </p:nvCxnSpPr>
        <p:spPr>
          <a:xfrm>
            <a:off x="8726272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F813AAFE-3EEC-A96D-3046-061713B54B8F}"/>
              </a:ext>
            </a:extLst>
          </p:cNvPr>
          <p:cNvCxnSpPr>
            <a:cxnSpLocks/>
          </p:cNvCxnSpPr>
          <p:nvPr/>
        </p:nvCxnSpPr>
        <p:spPr>
          <a:xfrm>
            <a:off x="10313389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" name="TextBox 695">
            <a:extLst>
              <a:ext uri="{FF2B5EF4-FFF2-40B4-BE49-F238E27FC236}">
                <a16:creationId xmlns:a16="http://schemas.microsoft.com/office/drawing/2014/main" id="{4C6DF540-2DF8-83FF-F8DA-FA532F048F13}"/>
              </a:ext>
            </a:extLst>
          </p:cNvPr>
          <p:cNvSpPr txBox="1"/>
          <p:nvPr/>
        </p:nvSpPr>
        <p:spPr>
          <a:xfrm>
            <a:off x="2560843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IF/ID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84A58441-D544-8ADB-C365-EBF145EDE6CE}"/>
              </a:ext>
            </a:extLst>
          </p:cNvPr>
          <p:cNvSpPr txBox="1"/>
          <p:nvPr/>
        </p:nvSpPr>
        <p:spPr>
          <a:xfrm>
            <a:off x="5469958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D9798D61-92B6-0772-512A-938995B072F3}"/>
              </a:ext>
            </a:extLst>
          </p:cNvPr>
          <p:cNvSpPr txBox="1"/>
          <p:nvPr/>
        </p:nvSpPr>
        <p:spPr>
          <a:xfrm>
            <a:off x="8176012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EX/MEM</a:t>
            </a:r>
          </a:p>
        </p:txBody>
      </p:sp>
      <p:sp>
        <p:nvSpPr>
          <p:cNvPr id="699" name="TextBox 698">
            <a:extLst>
              <a:ext uri="{FF2B5EF4-FFF2-40B4-BE49-F238E27FC236}">
                <a16:creationId xmlns:a16="http://schemas.microsoft.com/office/drawing/2014/main" id="{9160E8F1-654A-CE55-21FA-9B4156439687}"/>
              </a:ext>
            </a:extLst>
          </p:cNvPr>
          <p:cNvSpPr txBox="1"/>
          <p:nvPr/>
        </p:nvSpPr>
        <p:spPr>
          <a:xfrm>
            <a:off x="9759390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MEM/WB</a:t>
            </a:r>
          </a:p>
        </p:txBody>
      </p:sp>
      <p:cxnSp>
        <p:nvCxnSpPr>
          <p:cNvPr id="627" name="Elbow Connector 626">
            <a:extLst>
              <a:ext uri="{FF2B5EF4-FFF2-40B4-BE49-F238E27FC236}">
                <a16:creationId xmlns:a16="http://schemas.microsoft.com/office/drawing/2014/main" id="{D9195B7E-5173-52F3-7654-5192897A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5099" y="1260006"/>
            <a:ext cx="692014" cy="7082166"/>
          </a:xfrm>
          <a:prstGeom prst="bentConnector2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>
            <a:extLst>
              <a:ext uri="{FF2B5EF4-FFF2-40B4-BE49-F238E27FC236}">
                <a16:creationId xmlns:a16="http://schemas.microsoft.com/office/drawing/2014/main" id="{CED4D9D8-8747-9C01-4012-14923A556DF4}"/>
              </a:ext>
            </a:extLst>
          </p:cNvPr>
          <p:cNvCxnSpPr>
            <a:cxnSpLocks/>
          </p:cNvCxnSpPr>
          <p:nvPr/>
        </p:nvCxnSpPr>
        <p:spPr>
          <a:xfrm>
            <a:off x="9962183" y="2270172"/>
            <a:ext cx="856463" cy="305622"/>
          </a:xfrm>
          <a:prstGeom prst="bentConnector3">
            <a:avLst>
              <a:gd name="adj1" fmla="val 6815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/>
              <a:t>/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/>
              <a:t> Pipeline Registers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E7C70A5-6454-DE33-D982-4CC49B29DD74}"/>
              </a:ext>
            </a:extLst>
          </p:cNvPr>
          <p:cNvCxnSpPr>
            <a:cxnSpLocks/>
          </p:cNvCxnSpPr>
          <p:nvPr/>
        </p:nvCxnSpPr>
        <p:spPr>
          <a:xfrm flipV="1">
            <a:off x="4812517" y="3982073"/>
            <a:ext cx="2683887" cy="572362"/>
          </a:xfrm>
          <a:prstGeom prst="bentConnector3">
            <a:avLst>
              <a:gd name="adj1" fmla="val 90884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43ACF-4E68-347C-93D1-8467487E4111}"/>
              </a:ext>
            </a:extLst>
          </p:cNvPr>
          <p:cNvCxnSpPr>
            <a:cxnSpLocks/>
          </p:cNvCxnSpPr>
          <p:nvPr/>
        </p:nvCxnSpPr>
        <p:spPr>
          <a:xfrm>
            <a:off x="7734505" y="38682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E41A5BC-6622-24A7-3C8F-F77F1D8C4B78}"/>
              </a:ext>
            </a:extLst>
          </p:cNvPr>
          <p:cNvSpPr/>
          <p:nvPr/>
        </p:nvSpPr>
        <p:spPr>
          <a:xfrm>
            <a:off x="1921794" y="28164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15ECD233-F15E-7B67-E1EC-44CF3DAC5874}"/>
              </a:ext>
            </a:extLst>
          </p:cNvPr>
          <p:cNvSpPr>
            <a:spLocks/>
          </p:cNvSpPr>
          <p:nvPr/>
        </p:nvSpPr>
        <p:spPr>
          <a:xfrm>
            <a:off x="8030846" y="29907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9FA61C4-CEAC-B7AC-9818-54C304612C08}"/>
              </a:ext>
            </a:extLst>
          </p:cNvPr>
          <p:cNvSpPr/>
          <p:nvPr/>
        </p:nvSpPr>
        <p:spPr>
          <a:xfrm>
            <a:off x="6374694" y="29190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ACEE7E70-171D-CE35-5AC6-1D4EB1066B57}"/>
              </a:ext>
            </a:extLst>
          </p:cNvPr>
          <p:cNvSpPr/>
          <p:nvPr/>
        </p:nvSpPr>
        <p:spPr>
          <a:xfrm>
            <a:off x="4080128" y="41252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449" name="Isosceles Triangle 59">
            <a:extLst>
              <a:ext uri="{FF2B5EF4-FFF2-40B4-BE49-F238E27FC236}">
                <a16:creationId xmlns:a16="http://schemas.microsoft.com/office/drawing/2014/main" id="{8475C2F8-3C56-E6D1-725B-D32164FB4203}"/>
              </a:ext>
            </a:extLst>
          </p:cNvPr>
          <p:cNvSpPr>
            <a:spLocks noChangeAspect="1"/>
          </p:cNvSpPr>
          <p:nvPr/>
        </p:nvSpPr>
        <p:spPr>
          <a:xfrm>
            <a:off x="5484592" y="38697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0" name="Isosceles Triangle 59">
            <a:extLst>
              <a:ext uri="{FF2B5EF4-FFF2-40B4-BE49-F238E27FC236}">
                <a16:creationId xmlns:a16="http://schemas.microsoft.com/office/drawing/2014/main" id="{D6AD111D-ED96-E5CB-9C4B-DA766FF5EA10}"/>
              </a:ext>
            </a:extLst>
          </p:cNvPr>
          <p:cNvSpPr/>
          <p:nvPr/>
        </p:nvSpPr>
        <p:spPr>
          <a:xfrm>
            <a:off x="9871161" y="39818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C6A04DB-B599-4BDB-E3EE-B7B3FBFCEE02}"/>
              </a:ext>
            </a:extLst>
          </p:cNvPr>
          <p:cNvGrpSpPr/>
          <p:nvPr/>
        </p:nvGrpSpPr>
        <p:grpSpPr>
          <a:xfrm>
            <a:off x="1227564" y="2711486"/>
            <a:ext cx="349772" cy="747357"/>
            <a:chOff x="959047" y="3126189"/>
            <a:chExt cx="415675" cy="91479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9EFEDAA-8C01-B3AC-AED8-2DAC8D5B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453" name="Isosceles Triangle 58">
              <a:extLst>
                <a:ext uri="{FF2B5EF4-FFF2-40B4-BE49-F238E27FC236}">
                  <a16:creationId xmlns:a16="http://schemas.microsoft.com/office/drawing/2014/main" id="{C183D8A5-C645-2E25-6855-AE06078D2D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6F6A1B-24DB-684A-B47C-22CB72DBA22B}"/>
              </a:ext>
            </a:extLst>
          </p:cNvPr>
          <p:cNvCxnSpPr>
            <a:cxnSpLocks/>
          </p:cNvCxnSpPr>
          <p:nvPr/>
        </p:nvCxnSpPr>
        <p:spPr>
          <a:xfrm>
            <a:off x="3342648" y="3392499"/>
            <a:ext cx="100584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65731BF9-A936-F41F-3893-D3CFEEFD8874}"/>
              </a:ext>
            </a:extLst>
          </p:cNvPr>
          <p:cNvCxnSpPr/>
          <p:nvPr/>
        </p:nvCxnSpPr>
        <p:spPr>
          <a:xfrm>
            <a:off x="3175692" y="3392499"/>
            <a:ext cx="0" cy="1060704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1BCAA16-A9BE-0583-7056-1688FA86D7DB}"/>
              </a:ext>
            </a:extLst>
          </p:cNvPr>
          <p:cNvCxnSpPr>
            <a:cxnSpLocks/>
          </p:cNvCxnSpPr>
          <p:nvPr/>
        </p:nvCxnSpPr>
        <p:spPr>
          <a:xfrm flipV="1">
            <a:off x="3172971" y="44544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D9086B67-901E-57D2-9DD1-67F8085A3AF3}"/>
              </a:ext>
            </a:extLst>
          </p:cNvPr>
          <p:cNvCxnSpPr>
            <a:cxnSpLocks/>
          </p:cNvCxnSpPr>
          <p:nvPr/>
        </p:nvCxnSpPr>
        <p:spPr>
          <a:xfrm flipV="1">
            <a:off x="5777563" y="3117835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467">
            <a:extLst>
              <a:ext uri="{FF2B5EF4-FFF2-40B4-BE49-F238E27FC236}">
                <a16:creationId xmlns:a16="http://schemas.microsoft.com/office/drawing/2014/main" id="{0AFDD6AD-3CD3-831D-A1EC-946BD718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010" y="24758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91F6AAF-0F93-13CB-68B8-873C61A06A34}"/>
              </a:ext>
            </a:extLst>
          </p:cNvPr>
          <p:cNvGrpSpPr/>
          <p:nvPr/>
        </p:nvGrpSpPr>
        <p:grpSpPr>
          <a:xfrm>
            <a:off x="9105690" y="3027619"/>
            <a:ext cx="1021734" cy="1127284"/>
            <a:chOff x="9120628" y="3586419"/>
            <a:chExt cx="1021734" cy="1127284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15CB307-095E-A300-DD96-71E70C8AF812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EFCC1B8-8381-7596-F802-2BD0F0EEA0A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AEA2568-A9EA-3E23-2ECB-39F33A0F0420}"/>
              </a:ext>
            </a:extLst>
          </p:cNvPr>
          <p:cNvCxnSpPr>
            <a:cxnSpLocks/>
          </p:cNvCxnSpPr>
          <p:nvPr/>
        </p:nvCxnSpPr>
        <p:spPr>
          <a:xfrm>
            <a:off x="7734505" y="31028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BE214107-3A44-4B2A-60D8-516B92827ED9}"/>
              </a:ext>
            </a:extLst>
          </p:cNvPr>
          <p:cNvSpPr txBox="1"/>
          <p:nvPr/>
        </p:nvSpPr>
        <p:spPr>
          <a:xfrm>
            <a:off x="1239344" y="35613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28A50B9-7A3C-3DF6-0731-5EFEEA2C1300}"/>
              </a:ext>
            </a:extLst>
          </p:cNvPr>
          <p:cNvCxnSpPr>
            <a:cxnSpLocks/>
            <a:stCxn id="475" idx="0"/>
            <a:endCxn id="453" idx="3"/>
          </p:cNvCxnSpPr>
          <p:nvPr/>
        </p:nvCxnSpPr>
        <p:spPr>
          <a:xfrm flipV="1">
            <a:off x="1410224" y="34588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5A6D976-4AF3-ED82-DAB2-BE05C4738E46}"/>
              </a:ext>
            </a:extLst>
          </p:cNvPr>
          <p:cNvCxnSpPr>
            <a:cxnSpLocks/>
          </p:cNvCxnSpPr>
          <p:nvPr/>
        </p:nvCxnSpPr>
        <p:spPr>
          <a:xfrm flipV="1">
            <a:off x="5565759" y="40030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7282877A-5375-DCDA-4E34-0FA2D7BBC612}"/>
              </a:ext>
            </a:extLst>
          </p:cNvPr>
          <p:cNvSpPr txBox="1"/>
          <p:nvPr/>
        </p:nvSpPr>
        <p:spPr>
          <a:xfrm>
            <a:off x="9799005" y="4283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AAC99D8-8DF0-1F41-A836-B456B425ADD6}"/>
              </a:ext>
            </a:extLst>
          </p:cNvPr>
          <p:cNvCxnSpPr>
            <a:cxnSpLocks/>
            <a:stCxn id="483" idx="0"/>
          </p:cNvCxnSpPr>
          <p:nvPr/>
        </p:nvCxnSpPr>
        <p:spPr>
          <a:xfrm flipV="1">
            <a:off x="9969885" y="41546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10B7973-34CC-BD23-F19E-BD9665EC9DBD}"/>
              </a:ext>
            </a:extLst>
          </p:cNvPr>
          <p:cNvGrpSpPr/>
          <p:nvPr/>
        </p:nvGrpSpPr>
        <p:grpSpPr>
          <a:xfrm>
            <a:off x="6140941" y="3641630"/>
            <a:ext cx="2964314" cy="605832"/>
            <a:chOff x="6389559" y="4187510"/>
            <a:chExt cx="2964314" cy="605832"/>
          </a:xfrm>
        </p:grpSpPr>
        <p:cxnSp>
          <p:nvCxnSpPr>
            <p:cNvPr id="487" name="Elbow Connector 486">
              <a:extLst>
                <a:ext uri="{FF2B5EF4-FFF2-40B4-BE49-F238E27FC236}">
                  <a16:creationId xmlns:a16="http://schemas.microsoft.com/office/drawing/2014/main" id="{59023D97-5C20-19FF-87DD-E9F6F0D4A9ED}"/>
                </a:ext>
              </a:extLst>
            </p:cNvPr>
            <p:cNvCxnSpPr/>
            <p:nvPr/>
          </p:nvCxnSpPr>
          <p:spPr>
            <a:xfrm>
              <a:off x="6389559" y="4187510"/>
              <a:ext cx="2441448" cy="605832"/>
            </a:xfrm>
            <a:prstGeom prst="bentConnector3">
              <a:avLst>
                <a:gd name="adj1" fmla="val 4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73BCF7C-84DB-29ED-C9FE-E9CEE772A9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981101" y="4414994"/>
              <a:ext cx="207016" cy="53852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Elbow Connector 488">
              <a:extLst>
                <a:ext uri="{FF2B5EF4-FFF2-40B4-BE49-F238E27FC236}">
                  <a16:creationId xmlns:a16="http://schemas.microsoft.com/office/drawing/2014/main" id="{C2F7AADE-9142-1AAB-FDC8-B2C136C4F8A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016DE3C-3410-2175-B626-78B705166A36}"/>
              </a:ext>
            </a:extLst>
          </p:cNvPr>
          <p:cNvCxnSpPr>
            <a:cxnSpLocks/>
          </p:cNvCxnSpPr>
          <p:nvPr/>
        </p:nvCxnSpPr>
        <p:spPr>
          <a:xfrm flipV="1">
            <a:off x="967167" y="30851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033FAF01-F844-9A18-8447-789A55B86802}"/>
              </a:ext>
            </a:extLst>
          </p:cNvPr>
          <p:cNvCxnSpPr>
            <a:cxnSpLocks/>
          </p:cNvCxnSpPr>
          <p:nvPr/>
        </p:nvCxnSpPr>
        <p:spPr>
          <a:xfrm flipV="1">
            <a:off x="1569109" y="30953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D0932ADF-11E5-33F2-0CE2-9680A433E254}"/>
              </a:ext>
            </a:extLst>
          </p:cNvPr>
          <p:cNvCxnSpPr>
            <a:cxnSpLocks/>
          </p:cNvCxnSpPr>
          <p:nvPr/>
        </p:nvCxnSpPr>
        <p:spPr>
          <a:xfrm flipV="1">
            <a:off x="10128617" y="3147563"/>
            <a:ext cx="690457" cy="2414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7129708-06EE-43A6-87CD-5313AB911932}"/>
              </a:ext>
            </a:extLst>
          </p:cNvPr>
          <p:cNvGrpSpPr/>
          <p:nvPr/>
        </p:nvGrpSpPr>
        <p:grpSpPr>
          <a:xfrm>
            <a:off x="1707772" y="2197296"/>
            <a:ext cx="5788632" cy="740274"/>
            <a:chOff x="1910968" y="2756096"/>
            <a:chExt cx="5788632" cy="740274"/>
          </a:xfrm>
        </p:grpSpPr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BCD90A63-CDE1-75E8-30E0-762EB8968D5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86676F1-1BE2-FB65-90F0-820B3A17A315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39502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1AFA7D6C-A10C-B631-A988-927449BD6F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27400" y="3024170"/>
              <a:ext cx="740274" cy="20412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242AC9F-44CD-BE1E-9133-7387CC131B8D}"/>
              </a:ext>
            </a:extLst>
          </p:cNvPr>
          <p:cNvGrpSpPr/>
          <p:nvPr/>
        </p:nvGrpSpPr>
        <p:grpSpPr>
          <a:xfrm>
            <a:off x="230959" y="1560797"/>
            <a:ext cx="10587687" cy="1852297"/>
            <a:chOff x="434155" y="2119597"/>
            <a:chExt cx="10587687" cy="1852297"/>
          </a:xfrm>
        </p:grpSpPr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2C059E22-E6B5-BF6F-09DB-AC8118515F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44655" y="-1285299"/>
              <a:ext cx="1846693" cy="8667694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CCC4367A-4C82-8E8B-BD1B-CDA0A25464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196730C-5E14-E92B-3989-E86213D6EE27}"/>
                </a:ext>
              </a:extLst>
            </p:cNvPr>
            <p:cNvCxnSpPr>
              <a:cxnSpLocks/>
            </p:cNvCxnSpPr>
            <p:nvPr/>
          </p:nvCxnSpPr>
          <p:spPr>
            <a:xfrm>
              <a:off x="9102026" y="3376628"/>
              <a:ext cx="1919816" cy="11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rapezoid 132">
            <a:extLst>
              <a:ext uri="{FF2B5EF4-FFF2-40B4-BE49-F238E27FC236}">
                <a16:creationId xmlns:a16="http://schemas.microsoft.com/office/drawing/2014/main" id="{6ACD7D94-A001-7F3D-334E-7FFB46F41488}"/>
              </a:ext>
            </a:extLst>
          </p:cNvPr>
          <p:cNvSpPr/>
          <p:nvPr/>
        </p:nvSpPr>
        <p:spPr>
          <a:xfrm rot="5400000">
            <a:off x="7315473" y="29791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4" name="Trapezoid 133">
            <a:extLst>
              <a:ext uri="{FF2B5EF4-FFF2-40B4-BE49-F238E27FC236}">
                <a16:creationId xmlns:a16="http://schemas.microsoft.com/office/drawing/2014/main" id="{7A07D716-0CB9-F5BF-96D0-CCF46D8C8E97}"/>
              </a:ext>
            </a:extLst>
          </p:cNvPr>
          <p:cNvSpPr/>
          <p:nvPr/>
        </p:nvSpPr>
        <p:spPr>
          <a:xfrm rot="5400000">
            <a:off x="7315473" y="37509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32FCDBA4-F196-D071-8BFB-C0107C132FD2}"/>
              </a:ext>
            </a:extLst>
          </p:cNvPr>
          <p:cNvSpPr/>
          <p:nvPr/>
        </p:nvSpPr>
        <p:spPr>
          <a:xfrm rot="5400000">
            <a:off x="427119" y="29513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7BC6E8F-1C4C-D9EC-6EF2-321466AA5792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6FB2B67-E539-54EA-9D8F-9739D9EF9B8B}"/>
              </a:ext>
            </a:extLst>
          </p:cNvPr>
          <p:cNvSpPr txBox="1"/>
          <p:nvPr/>
        </p:nvSpPr>
        <p:spPr>
          <a:xfrm>
            <a:off x="3058813" y="946782"/>
            <a:ext cx="286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6D568D-BA12-42DE-EF67-3DC0D99B5AB9}"/>
              </a:ext>
            </a:extLst>
          </p:cNvPr>
          <p:cNvSpPr txBox="1"/>
          <p:nvPr/>
        </p:nvSpPr>
        <p:spPr>
          <a:xfrm>
            <a:off x="5963850" y="946782"/>
            <a:ext cx="27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34EE711-99AF-2191-9A24-011A319E3CE7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F343F49-78D5-C3C7-FB22-7744E514B686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DBC6-7024-5326-471D-B03B665C869E}"/>
              </a:ext>
            </a:extLst>
          </p:cNvPr>
          <p:cNvSpPr txBox="1"/>
          <p:nvPr/>
        </p:nvSpPr>
        <p:spPr>
          <a:xfrm>
            <a:off x="5401750" y="4121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D30E475-8B27-7D96-C6EB-C2BCDE5F36E5}"/>
              </a:ext>
            </a:extLst>
          </p:cNvPr>
          <p:cNvCxnSpPr>
            <a:cxnSpLocks/>
          </p:cNvCxnSpPr>
          <p:nvPr/>
        </p:nvCxnSpPr>
        <p:spPr>
          <a:xfrm>
            <a:off x="5777563" y="3641630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9D43AD4-C12C-A104-42C4-5E1FEB6EFFEA}"/>
              </a:ext>
            </a:extLst>
          </p:cNvPr>
          <p:cNvCxnSpPr>
            <a:cxnSpLocks/>
          </p:cNvCxnSpPr>
          <p:nvPr/>
        </p:nvCxnSpPr>
        <p:spPr>
          <a:xfrm>
            <a:off x="8657997" y="3409140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BF214B76-A78D-F932-101F-86B323BBF2D4}"/>
              </a:ext>
            </a:extLst>
          </p:cNvPr>
          <p:cNvSpPr txBox="1"/>
          <p:nvPr/>
        </p:nvSpPr>
        <p:spPr>
          <a:xfrm>
            <a:off x="8918670" y="2002101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15A8019-9FAB-27E1-0C03-95F862A76EB7}"/>
              </a:ext>
            </a:extLst>
          </p:cNvPr>
          <p:cNvCxnSpPr>
            <a:cxnSpLocks/>
          </p:cNvCxnSpPr>
          <p:nvPr/>
        </p:nvCxnSpPr>
        <p:spPr>
          <a:xfrm flipH="1">
            <a:off x="9220375" y="2119372"/>
            <a:ext cx="9144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Elbow Connector 525">
            <a:extLst>
              <a:ext uri="{FF2B5EF4-FFF2-40B4-BE49-F238E27FC236}">
                <a16:creationId xmlns:a16="http://schemas.microsoft.com/office/drawing/2014/main" id="{A4678C37-8877-B867-375B-7A6369CE279D}"/>
              </a:ext>
            </a:extLst>
          </p:cNvPr>
          <p:cNvCxnSpPr>
            <a:cxnSpLocks/>
          </p:cNvCxnSpPr>
          <p:nvPr/>
        </p:nvCxnSpPr>
        <p:spPr>
          <a:xfrm>
            <a:off x="7290562" y="2201258"/>
            <a:ext cx="2024070" cy="269035"/>
          </a:xfrm>
          <a:prstGeom prst="bentConnector3">
            <a:avLst>
              <a:gd name="adj1" fmla="val 84786"/>
            </a:avLst>
          </a:prstGeom>
          <a:ln w="28575">
            <a:solidFill>
              <a:schemeClr val="bg1"/>
            </a:solidFill>
            <a:headEnd type="oval" w="med" len="med"/>
            <a:tailEnd type="triangle" w="lg" len="lg"/>
          </a:ln>
          <a:effectLst>
            <a:glow rad="101600">
              <a:srgbClr val="00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575">
            <a:extLst>
              <a:ext uri="{FF2B5EF4-FFF2-40B4-BE49-F238E27FC236}">
                <a16:creationId xmlns:a16="http://schemas.microsoft.com/office/drawing/2014/main" id="{2DD4C877-6FD5-4A91-AADC-5A0A6A5592FD}"/>
              </a:ext>
            </a:extLst>
          </p:cNvPr>
          <p:cNvCxnSpPr>
            <a:cxnSpLocks/>
          </p:cNvCxnSpPr>
          <p:nvPr/>
        </p:nvCxnSpPr>
        <p:spPr>
          <a:xfrm flipV="1">
            <a:off x="2856277" y="3118179"/>
            <a:ext cx="1489082" cy="274320"/>
          </a:xfrm>
          <a:prstGeom prst="bentConnector3">
            <a:avLst>
              <a:gd name="adj1" fmla="val 32806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B1470FB-C416-D3CC-9EBD-C6FBB8F81D00}"/>
              </a:ext>
            </a:extLst>
          </p:cNvPr>
          <p:cNvGrpSpPr/>
          <p:nvPr/>
        </p:nvGrpSpPr>
        <p:grpSpPr>
          <a:xfrm>
            <a:off x="4055975" y="1825965"/>
            <a:ext cx="7168896" cy="1027301"/>
            <a:chOff x="4055975" y="1825965"/>
            <a:chExt cx="7168896" cy="102730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5E29680-B977-8B0B-8E6B-55104FEA9ADD}"/>
                </a:ext>
              </a:extLst>
            </p:cNvPr>
            <p:cNvGrpSpPr/>
            <p:nvPr/>
          </p:nvGrpSpPr>
          <p:grpSpPr>
            <a:xfrm>
              <a:off x="4055975" y="1825965"/>
              <a:ext cx="7168896" cy="1027301"/>
              <a:chOff x="4070913" y="2238461"/>
              <a:chExt cx="7168896" cy="1027301"/>
            </a:xfrm>
            <a:effectLst/>
          </p:grpSpPr>
          <p:cxnSp>
            <p:nvCxnSpPr>
              <p:cNvPr id="150" name="Elbow Connector 149">
                <a:extLst>
                  <a:ext uri="{FF2B5EF4-FFF2-40B4-BE49-F238E27FC236}">
                    <a16:creationId xmlns:a16="http://schemas.microsoft.com/office/drawing/2014/main" id="{3F8F48AB-D505-1491-502F-CC4B168C4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4344" y="2238461"/>
                <a:ext cx="131515" cy="102730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B7DA09E-4747-6242-3784-D0AEA0EB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0913" y="2242268"/>
                <a:ext cx="716889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8" name="Elbow Connector 617">
              <a:extLst>
                <a:ext uri="{FF2B5EF4-FFF2-40B4-BE49-F238E27FC236}">
                  <a16:creationId xmlns:a16="http://schemas.microsoft.com/office/drawing/2014/main" id="{DD2577B8-2401-4704-E78D-A493170AF6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75270" y="2014269"/>
              <a:ext cx="658616" cy="283745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1DAEDC87-0EFB-5C07-F7AB-0A63C0D59964}"/>
              </a:ext>
            </a:extLst>
          </p:cNvPr>
          <p:cNvGrpSpPr/>
          <p:nvPr/>
        </p:nvGrpSpPr>
        <p:grpSpPr>
          <a:xfrm>
            <a:off x="3795654" y="1690196"/>
            <a:ext cx="7613711" cy="3439441"/>
            <a:chOff x="3795654" y="1690196"/>
            <a:chExt cx="7613711" cy="343944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76E6B05-31C2-3D0E-13A7-FBC01BE628BB}"/>
                </a:ext>
              </a:extLst>
            </p:cNvPr>
            <p:cNvGrpSpPr/>
            <p:nvPr/>
          </p:nvGrpSpPr>
          <p:grpSpPr>
            <a:xfrm>
              <a:off x="3795654" y="1690196"/>
              <a:ext cx="7613711" cy="3439441"/>
              <a:chOff x="3814417" y="2281952"/>
              <a:chExt cx="7613711" cy="3439441"/>
            </a:xfrm>
            <a:effectLst/>
          </p:grpSpPr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64DBC282-069C-AD73-D9D5-A3256099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417" y="2297776"/>
                <a:ext cx="761371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Elbow Connector 590">
                <a:extLst>
                  <a:ext uri="{FF2B5EF4-FFF2-40B4-BE49-F238E27FC236}">
                    <a16:creationId xmlns:a16="http://schemas.microsoft.com/office/drawing/2014/main" id="{3FCADA80-E56C-5D3E-D39F-6799C24FB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937" y="2281952"/>
                <a:ext cx="1030757" cy="343944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9" name="Elbow Connector 618">
              <a:extLst>
                <a:ext uri="{FF2B5EF4-FFF2-40B4-BE49-F238E27FC236}">
                  <a16:creationId xmlns:a16="http://schemas.microsoft.com/office/drawing/2014/main" id="{E94B494A-AF46-2AE7-9FF1-83C204DAD7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9475" y="2007011"/>
              <a:ext cx="1113842" cy="5356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FF65E7-87EF-1814-1F61-D60B4CD1FD3E}"/>
              </a:ext>
            </a:extLst>
          </p:cNvPr>
          <p:cNvGrpSpPr/>
          <p:nvPr/>
        </p:nvGrpSpPr>
        <p:grpSpPr>
          <a:xfrm>
            <a:off x="10817904" y="2411805"/>
            <a:ext cx="267680" cy="873172"/>
            <a:chOff x="10468098" y="2970605"/>
            <a:chExt cx="267680" cy="8731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623BBD-8357-B794-0F97-63341837107B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47BCF39-4120-49D7-5F39-3E4A5D03A617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7E5071-BE0E-344D-5B42-0C0560817BE2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14F71209-C6F2-6A1F-9AF5-FDF3FA5F3C5B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E5FF1BB-EE66-1630-752B-54249BDEA307}"/>
              </a:ext>
            </a:extLst>
          </p:cNvPr>
          <p:cNvSpPr/>
          <p:nvPr/>
        </p:nvSpPr>
        <p:spPr>
          <a:xfrm>
            <a:off x="4347250" y="23592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63B44E2-8A27-A52C-BB6B-76BFB75BF909}"/>
              </a:ext>
            </a:extLst>
          </p:cNvPr>
          <p:cNvSpPr txBox="1"/>
          <p:nvPr/>
        </p:nvSpPr>
        <p:spPr>
          <a:xfrm>
            <a:off x="3097693" y="342216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5F41AB3B-61BA-F03F-A583-195EE8F78DB7}"/>
              </a:ext>
            </a:extLst>
          </p:cNvPr>
          <p:cNvSpPr txBox="1"/>
          <p:nvPr/>
        </p:nvSpPr>
        <p:spPr>
          <a:xfrm>
            <a:off x="3094751" y="26604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513" name="Freeform 512">
            <a:extLst>
              <a:ext uri="{FF2B5EF4-FFF2-40B4-BE49-F238E27FC236}">
                <a16:creationId xmlns:a16="http://schemas.microsoft.com/office/drawing/2014/main" id="{41D4406A-1EB3-5859-83B4-E66CBF7CBDFD}"/>
              </a:ext>
            </a:extLst>
          </p:cNvPr>
          <p:cNvSpPr>
            <a:spLocks/>
          </p:cNvSpPr>
          <p:nvPr/>
        </p:nvSpPr>
        <p:spPr>
          <a:xfrm>
            <a:off x="9316523" y="2018788"/>
            <a:ext cx="644039" cy="603217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670" name="Content Placeholder 35">
            <a:extLst>
              <a:ext uri="{FF2B5EF4-FFF2-40B4-BE49-F238E27FC236}">
                <a16:creationId xmlns:a16="http://schemas.microsoft.com/office/drawing/2014/main" id="{35A1D278-21FE-4574-9C87-D79F74B2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56" y="4359734"/>
            <a:ext cx="2423229" cy="1442434"/>
          </a:xfrm>
        </p:spPr>
        <p:txBody>
          <a:bodyPr>
            <a:noAutofit/>
          </a:bodyPr>
          <a:lstStyle/>
          <a:p>
            <a:pPr marL="325438" lvl="1" indent="-325438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IF/ID</a:t>
            </a:r>
            <a:r>
              <a:rPr lang="en-US" sz="2000" dirty="0"/>
              <a:t> has two pipeline registers: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20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000" dirty="0"/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2000" b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000" dirty="0"/>
              <a:t>.</a:t>
            </a:r>
            <a:endParaRPr lang="en-US" sz="2000" b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5438" lvl="1" indent="-325438"/>
            <a:r>
              <a:rPr lang="en-US" sz="2000" dirty="0"/>
              <a:t>Increment PC to PC + 4 for next cycle’s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/>
              <a:t> stage.</a:t>
            </a:r>
          </a:p>
          <a:p>
            <a:pPr marL="325438" lvl="1" indent="-325438"/>
            <a:endParaRPr lang="en-US" sz="2000" b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CC8A0E21-897B-8732-4B97-57A16504CC1A}"/>
              </a:ext>
            </a:extLst>
          </p:cNvPr>
          <p:cNvSpPr/>
          <p:nvPr/>
        </p:nvSpPr>
        <p:spPr>
          <a:xfrm>
            <a:off x="5974985" y="1408447"/>
            <a:ext cx="5686500" cy="3979359"/>
          </a:xfrm>
          <a:prstGeom prst="rect">
            <a:avLst/>
          </a:prstGeom>
          <a:gradFill>
            <a:gsLst>
              <a:gs pos="0">
                <a:schemeClr val="tx1"/>
              </a:gs>
              <a:gs pos="15000">
                <a:srgbClr val="000000">
                  <a:alpha val="84314"/>
                </a:srgbClr>
              </a:gs>
              <a:gs pos="100000">
                <a:srgbClr val="00264E">
                  <a:alpha val="86000"/>
                </a:srgbClr>
              </a:gs>
            </a:gsLst>
            <a:lin ang="5400000" scaled="0"/>
          </a:gra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72" name="Freeform 671">
            <a:extLst>
              <a:ext uri="{FF2B5EF4-FFF2-40B4-BE49-F238E27FC236}">
                <a16:creationId xmlns:a16="http://schemas.microsoft.com/office/drawing/2014/main" id="{FB082732-F55D-2225-D604-6680146E4D84}"/>
              </a:ext>
            </a:extLst>
          </p:cNvPr>
          <p:cNvSpPr>
            <a:spLocks/>
          </p:cNvSpPr>
          <p:nvPr/>
        </p:nvSpPr>
        <p:spPr>
          <a:xfrm>
            <a:off x="2017338" y="18271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673" name="TextBox 672">
            <a:extLst>
              <a:ext uri="{FF2B5EF4-FFF2-40B4-BE49-F238E27FC236}">
                <a16:creationId xmlns:a16="http://schemas.microsoft.com/office/drawing/2014/main" id="{F1C1BD11-B361-190E-E4D9-7FA72A645EB3}"/>
              </a:ext>
            </a:extLst>
          </p:cNvPr>
          <p:cNvSpPr txBox="1"/>
          <p:nvPr/>
        </p:nvSpPr>
        <p:spPr>
          <a:xfrm>
            <a:off x="1528045" y="18206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362C4AC5-9A73-D6E7-E4F1-28C13C9CDE35}"/>
              </a:ext>
            </a:extLst>
          </p:cNvPr>
          <p:cNvCxnSpPr>
            <a:cxnSpLocks/>
          </p:cNvCxnSpPr>
          <p:nvPr/>
        </p:nvCxnSpPr>
        <p:spPr>
          <a:xfrm flipH="1">
            <a:off x="1829750" y="19379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5" name="Group 674">
            <a:extLst>
              <a:ext uri="{FF2B5EF4-FFF2-40B4-BE49-F238E27FC236}">
                <a16:creationId xmlns:a16="http://schemas.microsoft.com/office/drawing/2014/main" id="{00F8EC6C-78BF-A407-FF44-1E439522B96C}"/>
              </a:ext>
            </a:extLst>
          </p:cNvPr>
          <p:cNvGrpSpPr/>
          <p:nvPr/>
        </p:nvGrpSpPr>
        <p:grpSpPr>
          <a:xfrm>
            <a:off x="1577336" y="2401968"/>
            <a:ext cx="440557" cy="708802"/>
            <a:chOff x="1780532" y="2960768"/>
            <a:chExt cx="440557" cy="708802"/>
          </a:xfrm>
        </p:grpSpPr>
        <p:cxnSp>
          <p:nvCxnSpPr>
            <p:cNvPr id="676" name="Elbow Connector 675">
              <a:extLst>
                <a:ext uri="{FF2B5EF4-FFF2-40B4-BE49-F238E27FC236}">
                  <a16:creationId xmlns:a16="http://schemas.microsoft.com/office/drawing/2014/main" id="{4CD9CEF7-B115-89B5-650B-ABB9C69A66B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711627" y="3160108"/>
              <a:ext cx="708802" cy="310122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963A2464-AD6D-A0C6-0C70-A004BD53EF70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8" name="Group 677">
            <a:extLst>
              <a:ext uri="{FF2B5EF4-FFF2-40B4-BE49-F238E27FC236}">
                <a16:creationId xmlns:a16="http://schemas.microsoft.com/office/drawing/2014/main" id="{2A62E117-9D90-B3F7-63AF-E983D082A933}"/>
              </a:ext>
            </a:extLst>
          </p:cNvPr>
          <p:cNvGrpSpPr/>
          <p:nvPr/>
        </p:nvGrpSpPr>
        <p:grpSpPr>
          <a:xfrm>
            <a:off x="466423" y="1690196"/>
            <a:ext cx="2379144" cy="1271016"/>
            <a:chOff x="669619" y="2248996"/>
            <a:chExt cx="2379144" cy="1271016"/>
          </a:xfrm>
        </p:grpSpPr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66F6F37A-6628-88D6-2440-2B75B438AD6E}"/>
                </a:ext>
              </a:extLst>
            </p:cNvPr>
            <p:cNvGrpSpPr/>
            <p:nvPr/>
          </p:nvGrpSpPr>
          <p:grpSpPr>
            <a:xfrm>
              <a:off x="669619" y="2261061"/>
              <a:ext cx="2379144" cy="1241793"/>
              <a:chOff x="669619" y="2261061"/>
              <a:chExt cx="2379144" cy="124179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2D9A6FAE-B57E-C64D-30FD-635FEE25D108}"/>
                  </a:ext>
                </a:extLst>
              </p:cNvPr>
              <p:cNvGrpSpPr/>
              <p:nvPr/>
            </p:nvGrpSpPr>
            <p:grpSpPr>
              <a:xfrm>
                <a:off x="672367" y="2261061"/>
                <a:ext cx="2376396" cy="486079"/>
                <a:chOff x="672367" y="2261061"/>
                <a:chExt cx="2376396" cy="486079"/>
              </a:xfrm>
            </p:grpSpPr>
            <p:cxnSp>
              <p:nvCxnSpPr>
                <p:cNvPr id="683" name="Elbow Connector 682">
                  <a:extLst>
                    <a:ext uri="{FF2B5EF4-FFF2-40B4-BE49-F238E27FC236}">
                      <a16:creationId xmlns:a16="http://schemas.microsoft.com/office/drawing/2014/main" id="{CD0F28EB-E0EE-65DC-24B0-06715C84B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67509" y="2261061"/>
                  <a:ext cx="181254" cy="486079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814727B2-16F7-A3D0-00F5-FD1176D9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367" y="2264558"/>
                  <a:ext cx="2371694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2" name="Straight Arrow Connector 681">
                <a:extLst>
                  <a:ext uri="{FF2B5EF4-FFF2-40B4-BE49-F238E27FC236}">
                    <a16:creationId xmlns:a16="http://schemas.microsoft.com/office/drawing/2014/main" id="{2A521E9D-3B3B-185B-13A9-17D2160EB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E0668227-4836-CA48-6070-58DE06A43546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E63381E6-D87F-689B-4282-FEE8FA936286}"/>
              </a:ext>
            </a:extLst>
          </p:cNvPr>
          <p:cNvCxnSpPr>
            <a:cxnSpLocks/>
          </p:cNvCxnSpPr>
          <p:nvPr/>
        </p:nvCxnSpPr>
        <p:spPr>
          <a:xfrm>
            <a:off x="5951351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11DB47E1-A780-7802-F736-30F617859CD2}"/>
              </a:ext>
            </a:extLst>
          </p:cNvPr>
          <p:cNvCxnSpPr>
            <a:cxnSpLocks/>
          </p:cNvCxnSpPr>
          <p:nvPr/>
        </p:nvCxnSpPr>
        <p:spPr>
          <a:xfrm>
            <a:off x="3035156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13903-8750-B653-FB65-8CAA8C5D7849}"/>
              </a:ext>
            </a:extLst>
          </p:cNvPr>
          <p:cNvGrpSpPr/>
          <p:nvPr/>
        </p:nvGrpSpPr>
        <p:grpSpPr>
          <a:xfrm>
            <a:off x="2981904" y="2366394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E140D-038E-22EB-47E0-736FACF3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3" name="Isosceles Triangle 58">
              <a:extLst>
                <a:ext uri="{FF2B5EF4-FFF2-40B4-BE49-F238E27FC236}">
                  <a16:creationId xmlns:a16="http://schemas.microsoft.com/office/drawing/2014/main" id="{EEB4836C-CBAA-8260-A2B9-A7D4F73B9209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0712C-7217-D052-3B8E-EA5ABCBAF830}"/>
              </a:ext>
            </a:extLst>
          </p:cNvPr>
          <p:cNvGrpSpPr/>
          <p:nvPr/>
        </p:nvGrpSpPr>
        <p:grpSpPr>
          <a:xfrm>
            <a:off x="2981904" y="3097327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267D5B-B038-5AF4-63DB-9A24467B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8" name="Isosceles Triangle 58">
              <a:extLst>
                <a:ext uri="{FF2B5EF4-FFF2-40B4-BE49-F238E27FC236}">
                  <a16:creationId xmlns:a16="http://schemas.microsoft.com/office/drawing/2014/main" id="{BC97F458-CF7C-F2AE-1A1F-2FDCAB45041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1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0"/>
      <p:bldP spid="697" grpId="0"/>
      <p:bldP spid="698" grpId="0"/>
      <p:bldP spid="699" grpId="0"/>
      <p:bldP spid="636" grpId="0"/>
      <p:bldP spid="637" grpId="0"/>
      <p:bldP spid="670" grpId="0" build="p"/>
      <p:bldP spid="6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Elbow Connector 626">
            <a:extLst>
              <a:ext uri="{FF2B5EF4-FFF2-40B4-BE49-F238E27FC236}">
                <a16:creationId xmlns:a16="http://schemas.microsoft.com/office/drawing/2014/main" id="{D9195B7E-5173-52F3-7654-5192897A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5099" y="1260006"/>
            <a:ext cx="692014" cy="7082166"/>
          </a:xfrm>
          <a:prstGeom prst="bentConnector2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>
            <a:extLst>
              <a:ext uri="{FF2B5EF4-FFF2-40B4-BE49-F238E27FC236}">
                <a16:creationId xmlns:a16="http://schemas.microsoft.com/office/drawing/2014/main" id="{CED4D9D8-8747-9C01-4012-14923A556DF4}"/>
              </a:ext>
            </a:extLst>
          </p:cNvPr>
          <p:cNvCxnSpPr>
            <a:cxnSpLocks/>
          </p:cNvCxnSpPr>
          <p:nvPr/>
        </p:nvCxnSpPr>
        <p:spPr>
          <a:xfrm>
            <a:off x="9962183" y="2270172"/>
            <a:ext cx="856463" cy="305622"/>
          </a:xfrm>
          <a:prstGeom prst="bentConnector3">
            <a:avLst>
              <a:gd name="adj1" fmla="val 6815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/>
              <a:t>/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en-US" dirty="0"/>
              <a:t> Pipeline Registers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E7C70A5-6454-DE33-D982-4CC49B29DD74}"/>
              </a:ext>
            </a:extLst>
          </p:cNvPr>
          <p:cNvCxnSpPr>
            <a:cxnSpLocks/>
          </p:cNvCxnSpPr>
          <p:nvPr/>
        </p:nvCxnSpPr>
        <p:spPr>
          <a:xfrm flipV="1">
            <a:off x="4812517" y="3982073"/>
            <a:ext cx="2683887" cy="572362"/>
          </a:xfrm>
          <a:prstGeom prst="bentConnector3">
            <a:avLst>
              <a:gd name="adj1" fmla="val 90884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43ACF-4E68-347C-93D1-8467487E4111}"/>
              </a:ext>
            </a:extLst>
          </p:cNvPr>
          <p:cNvCxnSpPr>
            <a:cxnSpLocks/>
          </p:cNvCxnSpPr>
          <p:nvPr/>
        </p:nvCxnSpPr>
        <p:spPr>
          <a:xfrm>
            <a:off x="7734505" y="38682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E41A5BC-6622-24A7-3C8F-F77F1D8C4B78}"/>
              </a:ext>
            </a:extLst>
          </p:cNvPr>
          <p:cNvSpPr/>
          <p:nvPr/>
        </p:nvSpPr>
        <p:spPr>
          <a:xfrm>
            <a:off x="1921794" y="28164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15ECD233-F15E-7B67-E1EC-44CF3DAC5874}"/>
              </a:ext>
            </a:extLst>
          </p:cNvPr>
          <p:cNvSpPr>
            <a:spLocks/>
          </p:cNvSpPr>
          <p:nvPr/>
        </p:nvSpPr>
        <p:spPr>
          <a:xfrm>
            <a:off x="8030846" y="29907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9FA61C4-CEAC-B7AC-9818-54C304612C08}"/>
              </a:ext>
            </a:extLst>
          </p:cNvPr>
          <p:cNvSpPr/>
          <p:nvPr/>
        </p:nvSpPr>
        <p:spPr>
          <a:xfrm>
            <a:off x="6374694" y="29190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861E35C-2A83-3A2B-79FC-EA448C7CA87F}"/>
              </a:ext>
            </a:extLst>
          </p:cNvPr>
          <p:cNvSpPr>
            <a:spLocks/>
          </p:cNvSpPr>
          <p:nvPr/>
        </p:nvSpPr>
        <p:spPr>
          <a:xfrm>
            <a:off x="2017338" y="18271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ACEE7E70-171D-CE35-5AC6-1D4EB1066B57}"/>
              </a:ext>
            </a:extLst>
          </p:cNvPr>
          <p:cNvSpPr/>
          <p:nvPr/>
        </p:nvSpPr>
        <p:spPr>
          <a:xfrm>
            <a:off x="4080128" y="41252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449" name="Isosceles Triangle 59">
            <a:extLst>
              <a:ext uri="{FF2B5EF4-FFF2-40B4-BE49-F238E27FC236}">
                <a16:creationId xmlns:a16="http://schemas.microsoft.com/office/drawing/2014/main" id="{8475C2F8-3C56-E6D1-725B-D32164FB4203}"/>
              </a:ext>
            </a:extLst>
          </p:cNvPr>
          <p:cNvSpPr>
            <a:spLocks noChangeAspect="1"/>
          </p:cNvSpPr>
          <p:nvPr/>
        </p:nvSpPr>
        <p:spPr>
          <a:xfrm>
            <a:off x="5484592" y="38697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0" name="Isosceles Triangle 59">
            <a:extLst>
              <a:ext uri="{FF2B5EF4-FFF2-40B4-BE49-F238E27FC236}">
                <a16:creationId xmlns:a16="http://schemas.microsoft.com/office/drawing/2014/main" id="{D6AD111D-ED96-E5CB-9C4B-DA766FF5EA10}"/>
              </a:ext>
            </a:extLst>
          </p:cNvPr>
          <p:cNvSpPr/>
          <p:nvPr/>
        </p:nvSpPr>
        <p:spPr>
          <a:xfrm>
            <a:off x="9871161" y="39818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C6A04DB-B599-4BDB-E3EE-B7B3FBFCEE02}"/>
              </a:ext>
            </a:extLst>
          </p:cNvPr>
          <p:cNvGrpSpPr/>
          <p:nvPr/>
        </p:nvGrpSpPr>
        <p:grpSpPr>
          <a:xfrm>
            <a:off x="1227564" y="2711486"/>
            <a:ext cx="349772" cy="747357"/>
            <a:chOff x="959047" y="3126189"/>
            <a:chExt cx="415675" cy="91479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9EFEDAA-8C01-B3AC-AED8-2DAC8D5B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453" name="Isosceles Triangle 58">
              <a:extLst>
                <a:ext uri="{FF2B5EF4-FFF2-40B4-BE49-F238E27FC236}">
                  <a16:creationId xmlns:a16="http://schemas.microsoft.com/office/drawing/2014/main" id="{C183D8A5-C645-2E25-6855-AE06078D2D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6F6A1B-24DB-684A-B47C-22CB72DBA22B}"/>
              </a:ext>
            </a:extLst>
          </p:cNvPr>
          <p:cNvCxnSpPr>
            <a:cxnSpLocks/>
          </p:cNvCxnSpPr>
          <p:nvPr/>
        </p:nvCxnSpPr>
        <p:spPr>
          <a:xfrm>
            <a:off x="3342648" y="3392499"/>
            <a:ext cx="100584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1BCAA16-A9BE-0583-7056-1688FA86D7DB}"/>
              </a:ext>
            </a:extLst>
          </p:cNvPr>
          <p:cNvCxnSpPr>
            <a:cxnSpLocks/>
          </p:cNvCxnSpPr>
          <p:nvPr/>
        </p:nvCxnSpPr>
        <p:spPr>
          <a:xfrm flipV="1">
            <a:off x="3172971" y="44544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D9086B67-901E-57D2-9DD1-67F8085A3AF3}"/>
              </a:ext>
            </a:extLst>
          </p:cNvPr>
          <p:cNvCxnSpPr>
            <a:cxnSpLocks/>
          </p:cNvCxnSpPr>
          <p:nvPr/>
        </p:nvCxnSpPr>
        <p:spPr>
          <a:xfrm flipV="1">
            <a:off x="5777563" y="3117835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467">
            <a:extLst>
              <a:ext uri="{FF2B5EF4-FFF2-40B4-BE49-F238E27FC236}">
                <a16:creationId xmlns:a16="http://schemas.microsoft.com/office/drawing/2014/main" id="{0AFDD6AD-3CD3-831D-A1EC-946BD718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010" y="24758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91F6AAF-0F93-13CB-68B8-873C61A06A34}"/>
              </a:ext>
            </a:extLst>
          </p:cNvPr>
          <p:cNvGrpSpPr/>
          <p:nvPr/>
        </p:nvGrpSpPr>
        <p:grpSpPr>
          <a:xfrm>
            <a:off x="9105690" y="3027619"/>
            <a:ext cx="1021734" cy="1127284"/>
            <a:chOff x="9120628" y="3586419"/>
            <a:chExt cx="1021734" cy="1127284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15CB307-095E-A300-DD96-71E70C8AF812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EFCC1B8-8381-7596-F802-2BD0F0EEA0A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AEA2568-A9EA-3E23-2ECB-39F33A0F0420}"/>
              </a:ext>
            </a:extLst>
          </p:cNvPr>
          <p:cNvCxnSpPr>
            <a:cxnSpLocks/>
          </p:cNvCxnSpPr>
          <p:nvPr/>
        </p:nvCxnSpPr>
        <p:spPr>
          <a:xfrm>
            <a:off x="7734505" y="31028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BE214107-3A44-4B2A-60D8-516B92827ED9}"/>
              </a:ext>
            </a:extLst>
          </p:cNvPr>
          <p:cNvSpPr txBox="1"/>
          <p:nvPr/>
        </p:nvSpPr>
        <p:spPr>
          <a:xfrm>
            <a:off x="1239344" y="35613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28A50B9-7A3C-3DF6-0731-5EFEEA2C1300}"/>
              </a:ext>
            </a:extLst>
          </p:cNvPr>
          <p:cNvCxnSpPr>
            <a:cxnSpLocks/>
            <a:stCxn id="475" idx="0"/>
            <a:endCxn id="453" idx="3"/>
          </p:cNvCxnSpPr>
          <p:nvPr/>
        </p:nvCxnSpPr>
        <p:spPr>
          <a:xfrm flipV="1">
            <a:off x="1410224" y="34588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5A6D976-4AF3-ED82-DAB2-BE05C4738E46}"/>
              </a:ext>
            </a:extLst>
          </p:cNvPr>
          <p:cNvCxnSpPr>
            <a:cxnSpLocks/>
          </p:cNvCxnSpPr>
          <p:nvPr/>
        </p:nvCxnSpPr>
        <p:spPr>
          <a:xfrm flipV="1">
            <a:off x="5565759" y="40030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7282877A-5375-DCDA-4E34-0FA2D7BBC612}"/>
              </a:ext>
            </a:extLst>
          </p:cNvPr>
          <p:cNvSpPr txBox="1"/>
          <p:nvPr/>
        </p:nvSpPr>
        <p:spPr>
          <a:xfrm>
            <a:off x="9799005" y="4283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AAC99D8-8DF0-1F41-A836-B456B425ADD6}"/>
              </a:ext>
            </a:extLst>
          </p:cNvPr>
          <p:cNvCxnSpPr>
            <a:cxnSpLocks/>
            <a:stCxn id="483" idx="0"/>
          </p:cNvCxnSpPr>
          <p:nvPr/>
        </p:nvCxnSpPr>
        <p:spPr>
          <a:xfrm flipV="1">
            <a:off x="9969885" y="41546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10B7973-34CC-BD23-F19E-BD9665EC9DBD}"/>
              </a:ext>
            </a:extLst>
          </p:cNvPr>
          <p:cNvGrpSpPr/>
          <p:nvPr/>
        </p:nvGrpSpPr>
        <p:grpSpPr>
          <a:xfrm>
            <a:off x="6140941" y="3641630"/>
            <a:ext cx="2964314" cy="605832"/>
            <a:chOff x="6389559" y="4187510"/>
            <a:chExt cx="2964314" cy="605832"/>
          </a:xfrm>
        </p:grpSpPr>
        <p:cxnSp>
          <p:nvCxnSpPr>
            <p:cNvPr id="487" name="Elbow Connector 486">
              <a:extLst>
                <a:ext uri="{FF2B5EF4-FFF2-40B4-BE49-F238E27FC236}">
                  <a16:creationId xmlns:a16="http://schemas.microsoft.com/office/drawing/2014/main" id="{59023D97-5C20-19FF-87DD-E9F6F0D4A9ED}"/>
                </a:ext>
              </a:extLst>
            </p:cNvPr>
            <p:cNvCxnSpPr/>
            <p:nvPr/>
          </p:nvCxnSpPr>
          <p:spPr>
            <a:xfrm>
              <a:off x="6389559" y="4187510"/>
              <a:ext cx="2441448" cy="605832"/>
            </a:xfrm>
            <a:prstGeom prst="bentConnector3">
              <a:avLst>
                <a:gd name="adj1" fmla="val 4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73BCF7C-84DB-29ED-C9FE-E9CEE772A9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981101" y="4414994"/>
              <a:ext cx="207016" cy="53852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Elbow Connector 488">
              <a:extLst>
                <a:ext uri="{FF2B5EF4-FFF2-40B4-BE49-F238E27FC236}">
                  <a16:creationId xmlns:a16="http://schemas.microsoft.com/office/drawing/2014/main" id="{C2F7AADE-9142-1AAB-FDC8-B2C136C4F8A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016DE3C-3410-2175-B626-78B705166A36}"/>
              </a:ext>
            </a:extLst>
          </p:cNvPr>
          <p:cNvCxnSpPr>
            <a:cxnSpLocks/>
          </p:cNvCxnSpPr>
          <p:nvPr/>
        </p:nvCxnSpPr>
        <p:spPr>
          <a:xfrm flipV="1">
            <a:off x="967167" y="30851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033FAF01-F844-9A18-8447-789A55B86802}"/>
              </a:ext>
            </a:extLst>
          </p:cNvPr>
          <p:cNvCxnSpPr>
            <a:cxnSpLocks/>
          </p:cNvCxnSpPr>
          <p:nvPr/>
        </p:nvCxnSpPr>
        <p:spPr>
          <a:xfrm flipV="1">
            <a:off x="1569109" y="30953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768FB0AC-13D1-5AC6-15CE-3E9BCB92EAE1}"/>
              </a:ext>
            </a:extLst>
          </p:cNvPr>
          <p:cNvSpPr txBox="1"/>
          <p:nvPr/>
        </p:nvSpPr>
        <p:spPr>
          <a:xfrm>
            <a:off x="1528045" y="18206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2A5A9CB-E787-D793-7412-2C866F337174}"/>
              </a:ext>
            </a:extLst>
          </p:cNvPr>
          <p:cNvCxnSpPr>
            <a:cxnSpLocks/>
          </p:cNvCxnSpPr>
          <p:nvPr/>
        </p:nvCxnSpPr>
        <p:spPr>
          <a:xfrm flipH="1">
            <a:off x="1829750" y="19379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D0932ADF-11E5-33F2-0CE2-9680A433E254}"/>
              </a:ext>
            </a:extLst>
          </p:cNvPr>
          <p:cNvCxnSpPr>
            <a:cxnSpLocks/>
          </p:cNvCxnSpPr>
          <p:nvPr/>
        </p:nvCxnSpPr>
        <p:spPr>
          <a:xfrm flipV="1">
            <a:off x="10128617" y="3147563"/>
            <a:ext cx="690457" cy="2414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7129708-06EE-43A6-87CD-5313AB911932}"/>
              </a:ext>
            </a:extLst>
          </p:cNvPr>
          <p:cNvGrpSpPr/>
          <p:nvPr/>
        </p:nvGrpSpPr>
        <p:grpSpPr>
          <a:xfrm>
            <a:off x="1707772" y="2197296"/>
            <a:ext cx="5788632" cy="740274"/>
            <a:chOff x="1910968" y="2756096"/>
            <a:chExt cx="5788632" cy="740274"/>
          </a:xfrm>
        </p:grpSpPr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BCD90A63-CDE1-75E8-30E0-762EB8968D5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86676F1-1BE2-FB65-90F0-820B3A17A315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39502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1AFA7D6C-A10C-B631-A988-927449BD6F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27400" y="3024170"/>
              <a:ext cx="740274" cy="20412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7E58E7C1-429E-3B79-6B58-32EE4691D3E7}"/>
              </a:ext>
            </a:extLst>
          </p:cNvPr>
          <p:cNvGrpSpPr/>
          <p:nvPr/>
        </p:nvGrpSpPr>
        <p:grpSpPr>
          <a:xfrm>
            <a:off x="1577336" y="2401968"/>
            <a:ext cx="440557" cy="708802"/>
            <a:chOff x="1780532" y="2960768"/>
            <a:chExt cx="440557" cy="708802"/>
          </a:xfrm>
        </p:grpSpPr>
        <p:cxnSp>
          <p:nvCxnSpPr>
            <p:cNvPr id="508" name="Elbow Connector 507">
              <a:extLst>
                <a:ext uri="{FF2B5EF4-FFF2-40B4-BE49-F238E27FC236}">
                  <a16:creationId xmlns:a16="http://schemas.microsoft.com/office/drawing/2014/main" id="{9CFD356F-0F36-A4C4-4F74-D445632358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711627" y="3160108"/>
              <a:ext cx="708802" cy="310122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5673244B-288C-EDB5-16AC-D8C9EE860582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242AC9F-44CD-BE1E-9133-7387CC131B8D}"/>
              </a:ext>
            </a:extLst>
          </p:cNvPr>
          <p:cNvGrpSpPr/>
          <p:nvPr/>
        </p:nvGrpSpPr>
        <p:grpSpPr>
          <a:xfrm>
            <a:off x="230959" y="1560797"/>
            <a:ext cx="10587687" cy="1852297"/>
            <a:chOff x="434155" y="2119597"/>
            <a:chExt cx="10587687" cy="1852297"/>
          </a:xfrm>
        </p:grpSpPr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2C059E22-E6B5-BF6F-09DB-AC8118515F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44655" y="-1285299"/>
              <a:ext cx="1846693" cy="8667694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CCC4367A-4C82-8E8B-BD1B-CDA0A25464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196730C-5E14-E92B-3989-E86213D6EE27}"/>
                </a:ext>
              </a:extLst>
            </p:cNvPr>
            <p:cNvCxnSpPr>
              <a:cxnSpLocks/>
            </p:cNvCxnSpPr>
            <p:nvPr/>
          </p:nvCxnSpPr>
          <p:spPr>
            <a:xfrm>
              <a:off x="9102026" y="3376628"/>
              <a:ext cx="1919816" cy="11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rapezoid 132">
            <a:extLst>
              <a:ext uri="{FF2B5EF4-FFF2-40B4-BE49-F238E27FC236}">
                <a16:creationId xmlns:a16="http://schemas.microsoft.com/office/drawing/2014/main" id="{6ACD7D94-A001-7F3D-334E-7FFB46F41488}"/>
              </a:ext>
            </a:extLst>
          </p:cNvPr>
          <p:cNvSpPr/>
          <p:nvPr/>
        </p:nvSpPr>
        <p:spPr>
          <a:xfrm rot="5400000">
            <a:off x="7315473" y="29791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4" name="Trapezoid 133">
            <a:extLst>
              <a:ext uri="{FF2B5EF4-FFF2-40B4-BE49-F238E27FC236}">
                <a16:creationId xmlns:a16="http://schemas.microsoft.com/office/drawing/2014/main" id="{7A07D716-0CB9-F5BF-96D0-CCF46D8C8E97}"/>
              </a:ext>
            </a:extLst>
          </p:cNvPr>
          <p:cNvSpPr/>
          <p:nvPr/>
        </p:nvSpPr>
        <p:spPr>
          <a:xfrm rot="5400000">
            <a:off x="7315473" y="37509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32FCDBA4-F196-D071-8BFB-C0107C132FD2}"/>
              </a:ext>
            </a:extLst>
          </p:cNvPr>
          <p:cNvSpPr/>
          <p:nvPr/>
        </p:nvSpPr>
        <p:spPr>
          <a:xfrm rot="5400000">
            <a:off x="427119" y="29513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E337EC3-D1B0-90E9-959C-2B346F666AA1}"/>
              </a:ext>
            </a:extLst>
          </p:cNvPr>
          <p:cNvGrpSpPr/>
          <p:nvPr/>
        </p:nvGrpSpPr>
        <p:grpSpPr>
          <a:xfrm>
            <a:off x="466423" y="1690196"/>
            <a:ext cx="2379144" cy="1271016"/>
            <a:chOff x="669619" y="2248996"/>
            <a:chExt cx="2379144" cy="127101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D6C325-E638-ACFE-36AC-6A9D60C0797D}"/>
                </a:ext>
              </a:extLst>
            </p:cNvPr>
            <p:cNvGrpSpPr/>
            <p:nvPr/>
          </p:nvGrpSpPr>
          <p:grpSpPr>
            <a:xfrm>
              <a:off x="669619" y="2261061"/>
              <a:ext cx="2379144" cy="1241793"/>
              <a:chOff x="669619" y="2261061"/>
              <a:chExt cx="2379144" cy="124179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4E70E1-8093-424D-BD88-DE60AB964912}"/>
                  </a:ext>
                </a:extLst>
              </p:cNvPr>
              <p:cNvGrpSpPr/>
              <p:nvPr/>
            </p:nvGrpSpPr>
            <p:grpSpPr>
              <a:xfrm>
                <a:off x="672367" y="2261061"/>
                <a:ext cx="2376396" cy="486079"/>
                <a:chOff x="672367" y="2261061"/>
                <a:chExt cx="2376396" cy="486079"/>
              </a:xfrm>
            </p:grpSpPr>
            <p:cxnSp>
              <p:nvCxnSpPr>
                <p:cNvPr id="144" name="Elbow Connector 143">
                  <a:extLst>
                    <a:ext uri="{FF2B5EF4-FFF2-40B4-BE49-F238E27FC236}">
                      <a16:creationId xmlns:a16="http://schemas.microsoft.com/office/drawing/2014/main" id="{52A6888C-11BF-3D4E-4498-39500074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67509" y="2261061"/>
                  <a:ext cx="181254" cy="486079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1B224FFB-71D6-C1BA-50BD-28E54D4D5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367" y="2264558"/>
                  <a:ext cx="2371694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02AA6961-6FE0-99E8-CCD0-F97A4E5F17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E3CB5D-A6E7-DB26-22CB-C249110A32D1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AEEDDB-FC6C-5472-0A45-E7C0CD8F655A}"/>
              </a:ext>
            </a:extLst>
          </p:cNvPr>
          <p:cNvCxnSpPr>
            <a:cxnSpLocks/>
          </p:cNvCxnSpPr>
          <p:nvPr/>
        </p:nvCxnSpPr>
        <p:spPr>
          <a:xfrm>
            <a:off x="10313389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10DBC6-7024-5326-471D-B03B665C869E}"/>
              </a:ext>
            </a:extLst>
          </p:cNvPr>
          <p:cNvSpPr txBox="1"/>
          <p:nvPr/>
        </p:nvSpPr>
        <p:spPr>
          <a:xfrm>
            <a:off x="5401750" y="4121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D30E475-8B27-7D96-C6EB-C2BCDE5F36E5}"/>
              </a:ext>
            </a:extLst>
          </p:cNvPr>
          <p:cNvCxnSpPr>
            <a:cxnSpLocks/>
          </p:cNvCxnSpPr>
          <p:nvPr/>
        </p:nvCxnSpPr>
        <p:spPr>
          <a:xfrm>
            <a:off x="5777563" y="3641630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9D43AD4-C12C-A104-42C4-5E1FEB6EFFEA}"/>
              </a:ext>
            </a:extLst>
          </p:cNvPr>
          <p:cNvCxnSpPr>
            <a:cxnSpLocks/>
          </p:cNvCxnSpPr>
          <p:nvPr/>
        </p:nvCxnSpPr>
        <p:spPr>
          <a:xfrm>
            <a:off x="8657997" y="3409140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BF214B76-A78D-F932-101F-86B323BBF2D4}"/>
              </a:ext>
            </a:extLst>
          </p:cNvPr>
          <p:cNvSpPr txBox="1"/>
          <p:nvPr/>
        </p:nvSpPr>
        <p:spPr>
          <a:xfrm>
            <a:off x="8918670" y="2002101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15A8019-9FAB-27E1-0C03-95F862A76EB7}"/>
              </a:ext>
            </a:extLst>
          </p:cNvPr>
          <p:cNvCxnSpPr>
            <a:cxnSpLocks/>
          </p:cNvCxnSpPr>
          <p:nvPr/>
        </p:nvCxnSpPr>
        <p:spPr>
          <a:xfrm flipH="1">
            <a:off x="9220375" y="2119372"/>
            <a:ext cx="9144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Elbow Connector 525">
            <a:extLst>
              <a:ext uri="{FF2B5EF4-FFF2-40B4-BE49-F238E27FC236}">
                <a16:creationId xmlns:a16="http://schemas.microsoft.com/office/drawing/2014/main" id="{A4678C37-8877-B867-375B-7A6369CE279D}"/>
              </a:ext>
            </a:extLst>
          </p:cNvPr>
          <p:cNvCxnSpPr>
            <a:cxnSpLocks/>
          </p:cNvCxnSpPr>
          <p:nvPr/>
        </p:nvCxnSpPr>
        <p:spPr>
          <a:xfrm>
            <a:off x="7290562" y="2201258"/>
            <a:ext cx="2024070" cy="269035"/>
          </a:xfrm>
          <a:prstGeom prst="bentConnector3">
            <a:avLst>
              <a:gd name="adj1" fmla="val 84786"/>
            </a:avLst>
          </a:prstGeom>
          <a:ln w="28575">
            <a:solidFill>
              <a:schemeClr val="bg1"/>
            </a:solidFill>
            <a:headEnd type="oval" w="med" len="med"/>
            <a:tailEnd type="triangle" w="lg" len="lg"/>
          </a:ln>
          <a:effectLst>
            <a:glow rad="101600">
              <a:srgbClr val="00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575">
            <a:extLst>
              <a:ext uri="{FF2B5EF4-FFF2-40B4-BE49-F238E27FC236}">
                <a16:creationId xmlns:a16="http://schemas.microsoft.com/office/drawing/2014/main" id="{2DD4C877-6FD5-4A91-AADC-5A0A6A5592FD}"/>
              </a:ext>
            </a:extLst>
          </p:cNvPr>
          <p:cNvCxnSpPr>
            <a:cxnSpLocks/>
          </p:cNvCxnSpPr>
          <p:nvPr/>
        </p:nvCxnSpPr>
        <p:spPr>
          <a:xfrm flipV="1">
            <a:off x="2856277" y="3118179"/>
            <a:ext cx="1489082" cy="274320"/>
          </a:xfrm>
          <a:prstGeom prst="bentConnector3">
            <a:avLst>
              <a:gd name="adj1" fmla="val 32806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B1470FB-C416-D3CC-9EBD-C6FBB8F81D00}"/>
              </a:ext>
            </a:extLst>
          </p:cNvPr>
          <p:cNvGrpSpPr/>
          <p:nvPr/>
        </p:nvGrpSpPr>
        <p:grpSpPr>
          <a:xfrm>
            <a:off x="4055975" y="1825965"/>
            <a:ext cx="7168896" cy="1027301"/>
            <a:chOff x="4055975" y="1825965"/>
            <a:chExt cx="7168896" cy="102730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5E29680-B977-8B0B-8E6B-55104FEA9ADD}"/>
                </a:ext>
              </a:extLst>
            </p:cNvPr>
            <p:cNvGrpSpPr/>
            <p:nvPr/>
          </p:nvGrpSpPr>
          <p:grpSpPr>
            <a:xfrm>
              <a:off x="4055975" y="1825965"/>
              <a:ext cx="7168896" cy="1027301"/>
              <a:chOff x="4070913" y="2238461"/>
              <a:chExt cx="7168896" cy="1027301"/>
            </a:xfrm>
            <a:effectLst/>
          </p:grpSpPr>
          <p:cxnSp>
            <p:nvCxnSpPr>
              <p:cNvPr id="150" name="Elbow Connector 149">
                <a:extLst>
                  <a:ext uri="{FF2B5EF4-FFF2-40B4-BE49-F238E27FC236}">
                    <a16:creationId xmlns:a16="http://schemas.microsoft.com/office/drawing/2014/main" id="{3F8F48AB-D505-1491-502F-CC4B168C4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4344" y="2238461"/>
                <a:ext cx="131515" cy="102730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B7DA09E-4747-6242-3784-D0AEA0EB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0913" y="2242268"/>
                <a:ext cx="716889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8" name="Elbow Connector 617">
              <a:extLst>
                <a:ext uri="{FF2B5EF4-FFF2-40B4-BE49-F238E27FC236}">
                  <a16:creationId xmlns:a16="http://schemas.microsoft.com/office/drawing/2014/main" id="{DD2577B8-2401-4704-E78D-A493170AF6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75270" y="2014269"/>
              <a:ext cx="658616" cy="283745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1DAEDC87-0EFB-5C07-F7AB-0A63C0D59964}"/>
              </a:ext>
            </a:extLst>
          </p:cNvPr>
          <p:cNvGrpSpPr/>
          <p:nvPr/>
        </p:nvGrpSpPr>
        <p:grpSpPr>
          <a:xfrm>
            <a:off x="3795654" y="1690196"/>
            <a:ext cx="7613711" cy="3439441"/>
            <a:chOff x="3795654" y="1690196"/>
            <a:chExt cx="7613711" cy="343944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76E6B05-31C2-3D0E-13A7-FBC01BE628BB}"/>
                </a:ext>
              </a:extLst>
            </p:cNvPr>
            <p:cNvGrpSpPr/>
            <p:nvPr/>
          </p:nvGrpSpPr>
          <p:grpSpPr>
            <a:xfrm>
              <a:off x="3795654" y="1690196"/>
              <a:ext cx="7613711" cy="3439441"/>
              <a:chOff x="3814417" y="2281952"/>
              <a:chExt cx="7613711" cy="3439441"/>
            </a:xfrm>
            <a:effectLst/>
          </p:grpSpPr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64DBC282-069C-AD73-D9D5-A3256099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417" y="2297776"/>
                <a:ext cx="761371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Elbow Connector 590">
                <a:extLst>
                  <a:ext uri="{FF2B5EF4-FFF2-40B4-BE49-F238E27FC236}">
                    <a16:creationId xmlns:a16="http://schemas.microsoft.com/office/drawing/2014/main" id="{3FCADA80-E56C-5D3E-D39F-6799C24FB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937" y="2281952"/>
                <a:ext cx="1030757" cy="343944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9" name="Elbow Connector 618">
              <a:extLst>
                <a:ext uri="{FF2B5EF4-FFF2-40B4-BE49-F238E27FC236}">
                  <a16:creationId xmlns:a16="http://schemas.microsoft.com/office/drawing/2014/main" id="{E94B494A-AF46-2AE7-9FF1-83C204DAD7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9475" y="2007011"/>
              <a:ext cx="1113842" cy="5356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FF65E7-87EF-1814-1F61-D60B4CD1FD3E}"/>
              </a:ext>
            </a:extLst>
          </p:cNvPr>
          <p:cNvGrpSpPr/>
          <p:nvPr/>
        </p:nvGrpSpPr>
        <p:grpSpPr>
          <a:xfrm>
            <a:off x="10817904" y="2411805"/>
            <a:ext cx="267680" cy="873172"/>
            <a:chOff x="10468098" y="2970605"/>
            <a:chExt cx="267680" cy="8731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623BBD-8357-B794-0F97-63341837107B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47BCF39-4120-49D7-5F39-3E4A5D03A617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7E5071-BE0E-344D-5B42-0C0560817BE2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14F71209-C6F2-6A1F-9AF5-FDF3FA5F3C5B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E5FF1BB-EE66-1630-752B-54249BDEA307}"/>
              </a:ext>
            </a:extLst>
          </p:cNvPr>
          <p:cNvSpPr/>
          <p:nvPr/>
        </p:nvSpPr>
        <p:spPr>
          <a:xfrm>
            <a:off x="4347250" y="23592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63B44E2-8A27-A52C-BB6B-76BFB75BF909}"/>
              </a:ext>
            </a:extLst>
          </p:cNvPr>
          <p:cNvSpPr txBox="1"/>
          <p:nvPr/>
        </p:nvSpPr>
        <p:spPr>
          <a:xfrm>
            <a:off x="3097693" y="342216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5F41AB3B-61BA-F03F-A583-195EE8F78DB7}"/>
              </a:ext>
            </a:extLst>
          </p:cNvPr>
          <p:cNvSpPr txBox="1"/>
          <p:nvPr/>
        </p:nvSpPr>
        <p:spPr>
          <a:xfrm>
            <a:off x="3094751" y="26604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513" name="Freeform 512">
            <a:extLst>
              <a:ext uri="{FF2B5EF4-FFF2-40B4-BE49-F238E27FC236}">
                <a16:creationId xmlns:a16="http://schemas.microsoft.com/office/drawing/2014/main" id="{41D4406A-1EB3-5859-83B4-E66CBF7CBDFD}"/>
              </a:ext>
            </a:extLst>
          </p:cNvPr>
          <p:cNvSpPr>
            <a:spLocks/>
          </p:cNvSpPr>
          <p:nvPr/>
        </p:nvSpPr>
        <p:spPr>
          <a:xfrm>
            <a:off x="9316523" y="2018788"/>
            <a:ext cx="644039" cy="603217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7EB60-65D6-D7B7-809B-EE4CA9F36B46}"/>
              </a:ext>
            </a:extLst>
          </p:cNvPr>
          <p:cNvSpPr txBox="1"/>
          <p:nvPr/>
        </p:nvSpPr>
        <p:spPr>
          <a:xfrm>
            <a:off x="2560843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IF/ID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34320-6CB6-8666-5500-3F0ED26DD396}"/>
              </a:ext>
            </a:extLst>
          </p:cNvPr>
          <p:cNvSpPr txBox="1"/>
          <p:nvPr/>
        </p:nvSpPr>
        <p:spPr>
          <a:xfrm>
            <a:off x="5469958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25518-596B-1144-B8E3-3C64E353027A}"/>
              </a:ext>
            </a:extLst>
          </p:cNvPr>
          <p:cNvSpPr txBox="1"/>
          <p:nvPr/>
        </p:nvSpPr>
        <p:spPr>
          <a:xfrm>
            <a:off x="8176012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EX/MEM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DC9D0-3201-EEBB-2CDE-ED5C62D19667}"/>
              </a:ext>
            </a:extLst>
          </p:cNvPr>
          <p:cNvSpPr txBox="1"/>
          <p:nvPr/>
        </p:nvSpPr>
        <p:spPr>
          <a:xfrm>
            <a:off x="9759390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MEM/WB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DF75C5-EB33-EEC7-AAC3-FE2499068FDF}"/>
              </a:ext>
            </a:extLst>
          </p:cNvPr>
          <p:cNvSpPr/>
          <p:nvPr/>
        </p:nvSpPr>
        <p:spPr>
          <a:xfrm>
            <a:off x="8790216" y="1408447"/>
            <a:ext cx="2871268" cy="3979359"/>
          </a:xfrm>
          <a:prstGeom prst="rect">
            <a:avLst/>
          </a:prstGeom>
          <a:gradFill>
            <a:gsLst>
              <a:gs pos="0">
                <a:schemeClr val="tx1"/>
              </a:gs>
              <a:gs pos="15000">
                <a:srgbClr val="000000">
                  <a:alpha val="84314"/>
                </a:srgbClr>
              </a:gs>
              <a:gs pos="100000">
                <a:srgbClr val="00264E">
                  <a:alpha val="86000"/>
                </a:srgbClr>
              </a:gs>
            </a:gsLst>
            <a:lin ang="5400000" scaled="0"/>
          </a:gra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EB23AFD9-F5F9-BF42-7F66-391DBDF10649}"/>
              </a:ext>
            </a:extLst>
          </p:cNvPr>
          <p:cNvSpPr txBox="1"/>
          <p:nvPr/>
        </p:nvSpPr>
        <p:spPr>
          <a:xfrm>
            <a:off x="6112180" y="3999448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rs2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8579F463-E819-D4AA-0825-5C614E378D0E}"/>
              </a:ext>
            </a:extLst>
          </p:cNvPr>
          <p:cNvSpPr txBox="1"/>
          <p:nvPr/>
        </p:nvSpPr>
        <p:spPr>
          <a:xfrm>
            <a:off x="5983686" y="4324894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298A08E6-2030-048F-BD11-3B74DBFC1F3B}"/>
              </a:ext>
            </a:extLst>
          </p:cNvPr>
          <p:cNvSpPr txBox="1"/>
          <p:nvPr/>
        </p:nvSpPr>
        <p:spPr>
          <a:xfrm>
            <a:off x="6112180" y="246038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rs1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D9CC97C7-6AC6-240A-2D3D-9C9747051B8B}"/>
              </a:ext>
            </a:extLst>
          </p:cNvPr>
          <p:cNvSpPr txBox="1"/>
          <p:nvPr/>
        </p:nvSpPr>
        <p:spPr>
          <a:xfrm>
            <a:off x="6020034" y="197105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B34BB988-8E1A-34B9-C23E-5BB95D7BAE84}"/>
              </a:ext>
            </a:extLst>
          </p:cNvPr>
          <p:cNvSpPr txBox="1"/>
          <p:nvPr/>
        </p:nvSpPr>
        <p:spPr>
          <a:xfrm>
            <a:off x="5980948" y="5144116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644732-7263-F7FF-501F-C2CB13637779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2F29FA-3BE8-D397-F1AD-8BB584247BBA}"/>
              </a:ext>
            </a:extLst>
          </p:cNvPr>
          <p:cNvSpPr txBox="1"/>
          <p:nvPr/>
        </p:nvSpPr>
        <p:spPr>
          <a:xfrm>
            <a:off x="3058813" y="946782"/>
            <a:ext cx="286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610326-E420-35E7-7A45-CAF024BAA723}"/>
              </a:ext>
            </a:extLst>
          </p:cNvPr>
          <p:cNvSpPr txBox="1"/>
          <p:nvPr/>
        </p:nvSpPr>
        <p:spPr>
          <a:xfrm>
            <a:off x="5963850" y="946782"/>
            <a:ext cx="27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880479-3BCB-693B-FF60-2162034A3D02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29AF32-7537-7508-BA1D-549AEB1FA603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4" name="Content Placeholder 35">
            <a:extLst>
              <a:ext uri="{FF2B5EF4-FFF2-40B4-BE49-F238E27FC236}">
                <a16:creationId xmlns:a16="http://schemas.microsoft.com/office/drawing/2014/main" id="{29BBCFC0-1CBF-40F4-3B1A-C6DF1AE3A0E6}"/>
              </a:ext>
            </a:extLst>
          </p:cNvPr>
          <p:cNvSpPr txBox="1">
            <a:spLocks/>
          </p:cNvSpPr>
          <p:nvPr/>
        </p:nvSpPr>
        <p:spPr>
          <a:xfrm>
            <a:off x="162656" y="4359734"/>
            <a:ext cx="2423229" cy="1846694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438" lvl="1" indent="-325438"/>
            <a:r>
              <a:rPr lang="en-US" sz="2000" dirty="0"/>
              <a:t>Pipe instruction along with data to correctly operate control in each stage.</a:t>
            </a:r>
            <a:endParaRPr lang="en-US" sz="2000" b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5" name="Freeform 454">
            <a:extLst>
              <a:ext uri="{FF2B5EF4-FFF2-40B4-BE49-F238E27FC236}">
                <a16:creationId xmlns:a16="http://schemas.microsoft.com/office/drawing/2014/main" id="{74EC4300-D44A-5C66-0D7A-D11CC9362967}"/>
              </a:ext>
            </a:extLst>
          </p:cNvPr>
          <p:cNvSpPr/>
          <p:nvPr/>
        </p:nvSpPr>
        <p:spPr>
          <a:xfrm>
            <a:off x="2514857" y="4747385"/>
            <a:ext cx="3300984" cy="548640"/>
          </a:xfrm>
          <a:custGeom>
            <a:avLst/>
            <a:gdLst>
              <a:gd name="connsiteX0" fmla="*/ 0 w 3300984"/>
              <a:gd name="connsiteY0" fmla="*/ 237744 h 548640"/>
              <a:gd name="connsiteX1" fmla="*/ 45720 w 3300984"/>
              <a:gd name="connsiteY1" fmla="*/ 210312 h 548640"/>
              <a:gd name="connsiteX2" fmla="*/ 73152 w 3300984"/>
              <a:gd name="connsiteY2" fmla="*/ 192024 h 548640"/>
              <a:gd name="connsiteX3" fmla="*/ 100584 w 3300984"/>
              <a:gd name="connsiteY3" fmla="*/ 182880 h 548640"/>
              <a:gd name="connsiteX4" fmla="*/ 173736 w 3300984"/>
              <a:gd name="connsiteY4" fmla="*/ 146304 h 548640"/>
              <a:gd name="connsiteX5" fmla="*/ 228600 w 3300984"/>
              <a:gd name="connsiteY5" fmla="*/ 128016 h 548640"/>
              <a:gd name="connsiteX6" fmla="*/ 256032 w 3300984"/>
              <a:gd name="connsiteY6" fmla="*/ 109728 h 548640"/>
              <a:gd name="connsiteX7" fmla="*/ 310896 w 3300984"/>
              <a:gd name="connsiteY7" fmla="*/ 100584 h 548640"/>
              <a:gd name="connsiteX8" fmla="*/ 365760 w 3300984"/>
              <a:gd name="connsiteY8" fmla="*/ 82296 h 548640"/>
              <a:gd name="connsiteX9" fmla="*/ 457200 w 3300984"/>
              <a:gd name="connsiteY9" fmla="*/ 64008 h 548640"/>
              <a:gd name="connsiteX10" fmla="*/ 530352 w 3300984"/>
              <a:gd name="connsiteY10" fmla="*/ 45720 h 548640"/>
              <a:gd name="connsiteX11" fmla="*/ 704088 w 3300984"/>
              <a:gd name="connsiteY11" fmla="*/ 27432 h 548640"/>
              <a:gd name="connsiteX12" fmla="*/ 758952 w 3300984"/>
              <a:gd name="connsiteY12" fmla="*/ 18288 h 548640"/>
              <a:gd name="connsiteX13" fmla="*/ 795528 w 3300984"/>
              <a:gd name="connsiteY13" fmla="*/ 9144 h 548640"/>
              <a:gd name="connsiteX14" fmla="*/ 996696 w 3300984"/>
              <a:gd name="connsiteY14" fmla="*/ 0 h 548640"/>
              <a:gd name="connsiteX15" fmla="*/ 1316736 w 3300984"/>
              <a:gd name="connsiteY15" fmla="*/ 9144 h 548640"/>
              <a:gd name="connsiteX16" fmla="*/ 1444752 w 3300984"/>
              <a:gd name="connsiteY16" fmla="*/ 36576 h 548640"/>
              <a:gd name="connsiteX17" fmla="*/ 1472184 w 3300984"/>
              <a:gd name="connsiteY17" fmla="*/ 45720 h 548640"/>
              <a:gd name="connsiteX18" fmla="*/ 1508760 w 3300984"/>
              <a:gd name="connsiteY18" fmla="*/ 73152 h 548640"/>
              <a:gd name="connsiteX19" fmla="*/ 1581912 w 3300984"/>
              <a:gd name="connsiteY19" fmla="*/ 128016 h 548640"/>
              <a:gd name="connsiteX20" fmla="*/ 1636776 w 3300984"/>
              <a:gd name="connsiteY20" fmla="*/ 192024 h 548640"/>
              <a:gd name="connsiteX21" fmla="*/ 1682496 w 3300984"/>
              <a:gd name="connsiteY21" fmla="*/ 246888 h 548640"/>
              <a:gd name="connsiteX22" fmla="*/ 1709928 w 3300984"/>
              <a:gd name="connsiteY22" fmla="*/ 338328 h 548640"/>
              <a:gd name="connsiteX23" fmla="*/ 1700784 w 3300984"/>
              <a:gd name="connsiteY23" fmla="*/ 411480 h 548640"/>
              <a:gd name="connsiteX24" fmla="*/ 1673352 w 3300984"/>
              <a:gd name="connsiteY24" fmla="*/ 475488 h 548640"/>
              <a:gd name="connsiteX25" fmla="*/ 1655064 w 3300984"/>
              <a:gd name="connsiteY25" fmla="*/ 502920 h 548640"/>
              <a:gd name="connsiteX26" fmla="*/ 1572768 w 3300984"/>
              <a:gd name="connsiteY26" fmla="*/ 539496 h 548640"/>
              <a:gd name="connsiteX27" fmla="*/ 1545336 w 3300984"/>
              <a:gd name="connsiteY27" fmla="*/ 548640 h 548640"/>
              <a:gd name="connsiteX28" fmla="*/ 1517904 w 3300984"/>
              <a:gd name="connsiteY28" fmla="*/ 539496 h 548640"/>
              <a:gd name="connsiteX29" fmla="*/ 1463040 w 3300984"/>
              <a:gd name="connsiteY29" fmla="*/ 502920 h 548640"/>
              <a:gd name="connsiteX30" fmla="*/ 1435608 w 3300984"/>
              <a:gd name="connsiteY30" fmla="*/ 484632 h 548640"/>
              <a:gd name="connsiteX31" fmla="*/ 1408176 w 3300984"/>
              <a:gd name="connsiteY31" fmla="*/ 457200 h 548640"/>
              <a:gd name="connsiteX32" fmla="*/ 1399032 w 3300984"/>
              <a:gd name="connsiteY32" fmla="*/ 429768 h 548640"/>
              <a:gd name="connsiteX33" fmla="*/ 1408176 w 3300984"/>
              <a:gd name="connsiteY33" fmla="*/ 402336 h 548640"/>
              <a:gd name="connsiteX34" fmla="*/ 1472184 w 3300984"/>
              <a:gd name="connsiteY34" fmla="*/ 329184 h 548640"/>
              <a:gd name="connsiteX35" fmla="*/ 1499616 w 3300984"/>
              <a:gd name="connsiteY35" fmla="*/ 320040 h 548640"/>
              <a:gd name="connsiteX36" fmla="*/ 1527048 w 3300984"/>
              <a:gd name="connsiteY36" fmla="*/ 301752 h 548640"/>
              <a:gd name="connsiteX37" fmla="*/ 1655064 w 3300984"/>
              <a:gd name="connsiteY37" fmla="*/ 265176 h 548640"/>
              <a:gd name="connsiteX38" fmla="*/ 1691640 w 3300984"/>
              <a:gd name="connsiteY38" fmla="*/ 256032 h 548640"/>
              <a:gd name="connsiteX39" fmla="*/ 1773936 w 3300984"/>
              <a:gd name="connsiteY39" fmla="*/ 246888 h 548640"/>
              <a:gd name="connsiteX40" fmla="*/ 2898648 w 3300984"/>
              <a:gd name="connsiteY40" fmla="*/ 256032 h 548640"/>
              <a:gd name="connsiteX41" fmla="*/ 3118104 w 3300984"/>
              <a:gd name="connsiteY41" fmla="*/ 274320 h 548640"/>
              <a:gd name="connsiteX42" fmla="*/ 3172968 w 3300984"/>
              <a:gd name="connsiteY42" fmla="*/ 292608 h 548640"/>
              <a:gd name="connsiteX43" fmla="*/ 3200400 w 3300984"/>
              <a:gd name="connsiteY43" fmla="*/ 301752 h 548640"/>
              <a:gd name="connsiteX44" fmla="*/ 3282696 w 3300984"/>
              <a:gd name="connsiteY44" fmla="*/ 347472 h 548640"/>
              <a:gd name="connsiteX45" fmla="*/ 3300984 w 3300984"/>
              <a:gd name="connsiteY45" fmla="*/ 374904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300984" h="548640">
                <a:moveTo>
                  <a:pt x="0" y="237744"/>
                </a:moveTo>
                <a:cubicBezTo>
                  <a:pt x="15240" y="228600"/>
                  <a:pt x="30649" y="219732"/>
                  <a:pt x="45720" y="210312"/>
                </a:cubicBezTo>
                <a:cubicBezTo>
                  <a:pt x="55039" y="204487"/>
                  <a:pt x="63322" y="196939"/>
                  <a:pt x="73152" y="192024"/>
                </a:cubicBezTo>
                <a:cubicBezTo>
                  <a:pt x="81773" y="187713"/>
                  <a:pt x="91809" y="186868"/>
                  <a:pt x="100584" y="182880"/>
                </a:cubicBezTo>
                <a:cubicBezTo>
                  <a:pt x="125403" y="171599"/>
                  <a:pt x="147873" y="154925"/>
                  <a:pt x="173736" y="146304"/>
                </a:cubicBezTo>
                <a:cubicBezTo>
                  <a:pt x="192024" y="140208"/>
                  <a:pt x="210984" y="135845"/>
                  <a:pt x="228600" y="128016"/>
                </a:cubicBezTo>
                <a:cubicBezTo>
                  <a:pt x="238643" y="123553"/>
                  <a:pt x="245606" y="113203"/>
                  <a:pt x="256032" y="109728"/>
                </a:cubicBezTo>
                <a:cubicBezTo>
                  <a:pt x="273621" y="103865"/>
                  <a:pt x="292909" y="105081"/>
                  <a:pt x="310896" y="100584"/>
                </a:cubicBezTo>
                <a:cubicBezTo>
                  <a:pt x="329598" y="95909"/>
                  <a:pt x="346857" y="86077"/>
                  <a:pt x="365760" y="82296"/>
                </a:cubicBezTo>
                <a:cubicBezTo>
                  <a:pt x="396240" y="76200"/>
                  <a:pt x="427044" y="71547"/>
                  <a:pt x="457200" y="64008"/>
                </a:cubicBezTo>
                <a:cubicBezTo>
                  <a:pt x="481584" y="57912"/>
                  <a:pt x="505560" y="49852"/>
                  <a:pt x="530352" y="45720"/>
                </a:cubicBezTo>
                <a:cubicBezTo>
                  <a:pt x="624416" y="30043"/>
                  <a:pt x="566730" y="37998"/>
                  <a:pt x="704088" y="27432"/>
                </a:cubicBezTo>
                <a:cubicBezTo>
                  <a:pt x="722376" y="24384"/>
                  <a:pt x="740772" y="21924"/>
                  <a:pt x="758952" y="18288"/>
                </a:cubicBezTo>
                <a:cubicBezTo>
                  <a:pt x="771275" y="15823"/>
                  <a:pt x="782998" y="10108"/>
                  <a:pt x="795528" y="9144"/>
                </a:cubicBezTo>
                <a:cubicBezTo>
                  <a:pt x="862456" y="3996"/>
                  <a:pt x="929640" y="3048"/>
                  <a:pt x="996696" y="0"/>
                </a:cubicBezTo>
                <a:lnTo>
                  <a:pt x="1316736" y="9144"/>
                </a:lnTo>
                <a:cubicBezTo>
                  <a:pt x="1383764" y="12262"/>
                  <a:pt x="1386385" y="17120"/>
                  <a:pt x="1444752" y="36576"/>
                </a:cubicBezTo>
                <a:lnTo>
                  <a:pt x="1472184" y="45720"/>
                </a:lnTo>
                <a:cubicBezTo>
                  <a:pt x="1484376" y="54864"/>
                  <a:pt x="1496359" y="64294"/>
                  <a:pt x="1508760" y="73152"/>
                </a:cubicBezTo>
                <a:cubicBezTo>
                  <a:pt x="1548775" y="101734"/>
                  <a:pt x="1534103" y="85519"/>
                  <a:pt x="1581912" y="128016"/>
                </a:cubicBezTo>
                <a:cubicBezTo>
                  <a:pt x="1652558" y="190813"/>
                  <a:pt x="1592161" y="138486"/>
                  <a:pt x="1636776" y="192024"/>
                </a:cubicBezTo>
                <a:cubicBezTo>
                  <a:pt x="1657284" y="216634"/>
                  <a:pt x="1669523" y="217699"/>
                  <a:pt x="1682496" y="246888"/>
                </a:cubicBezTo>
                <a:cubicBezTo>
                  <a:pt x="1695217" y="275511"/>
                  <a:pt x="1702328" y="307930"/>
                  <a:pt x="1709928" y="338328"/>
                </a:cubicBezTo>
                <a:cubicBezTo>
                  <a:pt x="1706880" y="362712"/>
                  <a:pt x="1705180" y="387303"/>
                  <a:pt x="1700784" y="411480"/>
                </a:cubicBezTo>
                <a:cubicBezTo>
                  <a:pt x="1697364" y="430287"/>
                  <a:pt x="1681759" y="460776"/>
                  <a:pt x="1673352" y="475488"/>
                </a:cubicBezTo>
                <a:cubicBezTo>
                  <a:pt x="1667900" y="485030"/>
                  <a:pt x="1662835" y="495149"/>
                  <a:pt x="1655064" y="502920"/>
                </a:cubicBezTo>
                <a:cubicBezTo>
                  <a:pt x="1633328" y="524656"/>
                  <a:pt x="1599931" y="530442"/>
                  <a:pt x="1572768" y="539496"/>
                </a:cubicBezTo>
                <a:lnTo>
                  <a:pt x="1545336" y="548640"/>
                </a:lnTo>
                <a:cubicBezTo>
                  <a:pt x="1536192" y="545592"/>
                  <a:pt x="1526330" y="544177"/>
                  <a:pt x="1517904" y="539496"/>
                </a:cubicBezTo>
                <a:cubicBezTo>
                  <a:pt x="1498691" y="528822"/>
                  <a:pt x="1481328" y="515112"/>
                  <a:pt x="1463040" y="502920"/>
                </a:cubicBezTo>
                <a:cubicBezTo>
                  <a:pt x="1453896" y="496824"/>
                  <a:pt x="1443379" y="492403"/>
                  <a:pt x="1435608" y="484632"/>
                </a:cubicBezTo>
                <a:lnTo>
                  <a:pt x="1408176" y="457200"/>
                </a:lnTo>
                <a:cubicBezTo>
                  <a:pt x="1405128" y="448056"/>
                  <a:pt x="1399032" y="439407"/>
                  <a:pt x="1399032" y="429768"/>
                </a:cubicBezTo>
                <a:cubicBezTo>
                  <a:pt x="1399032" y="420129"/>
                  <a:pt x="1403495" y="410762"/>
                  <a:pt x="1408176" y="402336"/>
                </a:cubicBezTo>
                <a:cubicBezTo>
                  <a:pt x="1429278" y="364353"/>
                  <a:pt x="1437249" y="346651"/>
                  <a:pt x="1472184" y="329184"/>
                </a:cubicBezTo>
                <a:cubicBezTo>
                  <a:pt x="1480805" y="324873"/>
                  <a:pt x="1490995" y="324351"/>
                  <a:pt x="1499616" y="320040"/>
                </a:cubicBezTo>
                <a:cubicBezTo>
                  <a:pt x="1509446" y="315125"/>
                  <a:pt x="1516904" y="305979"/>
                  <a:pt x="1527048" y="301752"/>
                </a:cubicBezTo>
                <a:cubicBezTo>
                  <a:pt x="1598250" y="272084"/>
                  <a:pt x="1594877" y="278551"/>
                  <a:pt x="1655064" y="265176"/>
                </a:cubicBezTo>
                <a:cubicBezTo>
                  <a:pt x="1667332" y="262450"/>
                  <a:pt x="1679219" y="257943"/>
                  <a:pt x="1691640" y="256032"/>
                </a:cubicBezTo>
                <a:cubicBezTo>
                  <a:pt x="1718920" y="251835"/>
                  <a:pt x="1746504" y="249936"/>
                  <a:pt x="1773936" y="246888"/>
                </a:cubicBezTo>
                <a:lnTo>
                  <a:pt x="2898648" y="256032"/>
                </a:lnTo>
                <a:cubicBezTo>
                  <a:pt x="2935400" y="256553"/>
                  <a:pt x="3058420" y="259399"/>
                  <a:pt x="3118104" y="274320"/>
                </a:cubicBezTo>
                <a:cubicBezTo>
                  <a:pt x="3136806" y="278995"/>
                  <a:pt x="3154680" y="286512"/>
                  <a:pt x="3172968" y="292608"/>
                </a:cubicBezTo>
                <a:cubicBezTo>
                  <a:pt x="3182112" y="295656"/>
                  <a:pt x="3192380" y="296405"/>
                  <a:pt x="3200400" y="301752"/>
                </a:cubicBezTo>
                <a:cubicBezTo>
                  <a:pt x="3263284" y="343675"/>
                  <a:pt x="3234412" y="331377"/>
                  <a:pt x="3282696" y="347472"/>
                </a:cubicBezTo>
                <a:lnTo>
                  <a:pt x="3300984" y="374904"/>
                </a:lnTo>
              </a:path>
            </a:pathLst>
          </a:custGeom>
          <a:noFill/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E9E99-DDB6-55E8-EE62-A54397A29A09}"/>
              </a:ext>
            </a:extLst>
          </p:cNvPr>
          <p:cNvCxnSpPr>
            <a:cxnSpLocks/>
          </p:cNvCxnSpPr>
          <p:nvPr/>
        </p:nvCxnSpPr>
        <p:spPr>
          <a:xfrm>
            <a:off x="5951351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E20444-B7E6-4B9D-CB24-7B2D7A35F4D9}"/>
              </a:ext>
            </a:extLst>
          </p:cNvPr>
          <p:cNvGrpSpPr/>
          <p:nvPr/>
        </p:nvGrpSpPr>
        <p:grpSpPr>
          <a:xfrm>
            <a:off x="5897655" y="195172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72382F-B3DE-C179-E6E5-B91AB8896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5" name="Isosceles Triangle 58">
              <a:extLst>
                <a:ext uri="{FF2B5EF4-FFF2-40B4-BE49-F238E27FC236}">
                  <a16:creationId xmlns:a16="http://schemas.microsoft.com/office/drawing/2014/main" id="{EFC76F02-A58E-A4B6-88E3-D70AC3CBF56F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7C4CF-C7D1-E267-642A-60BB974F65B8}"/>
              </a:ext>
            </a:extLst>
          </p:cNvPr>
          <p:cNvGrpSpPr/>
          <p:nvPr/>
        </p:nvGrpSpPr>
        <p:grpSpPr>
          <a:xfrm>
            <a:off x="5897655" y="2834279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DCC803-8754-6E8B-A57A-0776B067F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9" name="Isosceles Triangle 58">
              <a:extLst>
                <a:ext uri="{FF2B5EF4-FFF2-40B4-BE49-F238E27FC236}">
                  <a16:creationId xmlns:a16="http://schemas.microsoft.com/office/drawing/2014/main" id="{924C73E0-4F4E-07F0-4707-C5A109F328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CF644A-B58C-4553-FEC3-6533F57018EF}"/>
              </a:ext>
            </a:extLst>
          </p:cNvPr>
          <p:cNvGrpSpPr/>
          <p:nvPr/>
        </p:nvGrpSpPr>
        <p:grpSpPr>
          <a:xfrm>
            <a:off x="5897655" y="4196451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50B2DC-A6FF-1382-B69C-FA03033B2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5" name="Isosceles Triangle 58">
              <a:extLst>
                <a:ext uri="{FF2B5EF4-FFF2-40B4-BE49-F238E27FC236}">
                  <a16:creationId xmlns:a16="http://schemas.microsoft.com/office/drawing/2014/main" id="{F81F6087-2685-5A27-DB65-1B4D9BFCCDF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2596EC-705B-7899-3A81-D4F2D87D030A}"/>
              </a:ext>
            </a:extLst>
          </p:cNvPr>
          <p:cNvGrpSpPr/>
          <p:nvPr/>
        </p:nvGrpSpPr>
        <p:grpSpPr>
          <a:xfrm>
            <a:off x="5897655" y="4886204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867E7C-10AB-6527-2D1A-225F4BCF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2" name="Isosceles Triangle 58">
              <a:extLst>
                <a:ext uri="{FF2B5EF4-FFF2-40B4-BE49-F238E27FC236}">
                  <a16:creationId xmlns:a16="http://schemas.microsoft.com/office/drawing/2014/main" id="{8BC9FF89-2CF1-5772-27E6-0F6432C4583A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122D81-180D-9DAD-8F93-AFDB7E3B44D5}"/>
              </a:ext>
            </a:extLst>
          </p:cNvPr>
          <p:cNvGrpSpPr/>
          <p:nvPr/>
        </p:nvGrpSpPr>
        <p:grpSpPr>
          <a:xfrm>
            <a:off x="5897655" y="345544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6041B0-09BD-0A1E-36C6-BDD3046F6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2" name="Isosceles Triangle 58">
              <a:extLst>
                <a:ext uri="{FF2B5EF4-FFF2-40B4-BE49-F238E27FC236}">
                  <a16:creationId xmlns:a16="http://schemas.microsoft.com/office/drawing/2014/main" id="{A076846D-44CD-58DE-6D73-B83AAA54D495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D8255-41E9-52BB-11A2-9DC1306EC24E}"/>
              </a:ext>
            </a:extLst>
          </p:cNvPr>
          <p:cNvCxnSpPr>
            <a:cxnSpLocks/>
          </p:cNvCxnSpPr>
          <p:nvPr/>
        </p:nvCxnSpPr>
        <p:spPr>
          <a:xfrm>
            <a:off x="8726272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65731BF9-A936-F41F-3893-D3CFEEFD8874}"/>
              </a:ext>
            </a:extLst>
          </p:cNvPr>
          <p:cNvCxnSpPr/>
          <p:nvPr/>
        </p:nvCxnSpPr>
        <p:spPr>
          <a:xfrm>
            <a:off x="3175692" y="3392499"/>
            <a:ext cx="0" cy="1060704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9611B-FBE1-CA3E-0FC3-9AFEE11CBD2A}"/>
              </a:ext>
            </a:extLst>
          </p:cNvPr>
          <p:cNvCxnSpPr>
            <a:cxnSpLocks/>
          </p:cNvCxnSpPr>
          <p:nvPr/>
        </p:nvCxnSpPr>
        <p:spPr>
          <a:xfrm>
            <a:off x="3035156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13903-8750-B653-FB65-8CAA8C5D7849}"/>
              </a:ext>
            </a:extLst>
          </p:cNvPr>
          <p:cNvGrpSpPr/>
          <p:nvPr/>
        </p:nvGrpSpPr>
        <p:grpSpPr>
          <a:xfrm>
            <a:off x="2981904" y="2366394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E140D-038E-22EB-47E0-736FACF3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3" name="Isosceles Triangle 58">
              <a:extLst>
                <a:ext uri="{FF2B5EF4-FFF2-40B4-BE49-F238E27FC236}">
                  <a16:creationId xmlns:a16="http://schemas.microsoft.com/office/drawing/2014/main" id="{EEB4836C-CBAA-8260-A2B9-A7D4F73B9209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0712C-7217-D052-3B8E-EA5ABCBAF830}"/>
              </a:ext>
            </a:extLst>
          </p:cNvPr>
          <p:cNvGrpSpPr/>
          <p:nvPr/>
        </p:nvGrpSpPr>
        <p:grpSpPr>
          <a:xfrm>
            <a:off x="2981904" y="3097327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267D5B-B038-5AF4-63DB-9A24467B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8" name="Isosceles Triangle 58">
              <a:extLst>
                <a:ext uri="{FF2B5EF4-FFF2-40B4-BE49-F238E27FC236}">
                  <a16:creationId xmlns:a16="http://schemas.microsoft.com/office/drawing/2014/main" id="{BC97F458-CF7C-F2AE-1A1F-2FDCAB45041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49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/>
      <p:bldP spid="492" grpId="0"/>
      <p:bldP spid="631" grpId="0"/>
      <p:bldP spid="632" grpId="0"/>
      <p:bldP spid="635" grpId="0"/>
      <p:bldP spid="454" grpId="0"/>
      <p:bldP spid="4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Elbow Connector 626">
            <a:extLst>
              <a:ext uri="{FF2B5EF4-FFF2-40B4-BE49-F238E27FC236}">
                <a16:creationId xmlns:a16="http://schemas.microsoft.com/office/drawing/2014/main" id="{D9195B7E-5173-52F3-7654-5192897A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5099" y="1260006"/>
            <a:ext cx="692014" cy="7082166"/>
          </a:xfrm>
          <a:prstGeom prst="bentConnector2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>
            <a:extLst>
              <a:ext uri="{FF2B5EF4-FFF2-40B4-BE49-F238E27FC236}">
                <a16:creationId xmlns:a16="http://schemas.microsoft.com/office/drawing/2014/main" id="{CED4D9D8-8747-9C01-4012-14923A556DF4}"/>
              </a:ext>
            </a:extLst>
          </p:cNvPr>
          <p:cNvCxnSpPr>
            <a:cxnSpLocks/>
          </p:cNvCxnSpPr>
          <p:nvPr/>
        </p:nvCxnSpPr>
        <p:spPr>
          <a:xfrm>
            <a:off x="9962183" y="2270172"/>
            <a:ext cx="856463" cy="305622"/>
          </a:xfrm>
          <a:prstGeom prst="bentConnector3">
            <a:avLst>
              <a:gd name="adj1" fmla="val 6815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en-US" dirty="0"/>
              <a:t>/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 Pipeline Registers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E7C70A5-6454-DE33-D982-4CC49B29DD74}"/>
              </a:ext>
            </a:extLst>
          </p:cNvPr>
          <p:cNvCxnSpPr>
            <a:cxnSpLocks/>
          </p:cNvCxnSpPr>
          <p:nvPr/>
        </p:nvCxnSpPr>
        <p:spPr>
          <a:xfrm flipV="1">
            <a:off x="4812517" y="3982073"/>
            <a:ext cx="2683887" cy="572362"/>
          </a:xfrm>
          <a:prstGeom prst="bentConnector3">
            <a:avLst>
              <a:gd name="adj1" fmla="val 90884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43ACF-4E68-347C-93D1-8467487E4111}"/>
              </a:ext>
            </a:extLst>
          </p:cNvPr>
          <p:cNvCxnSpPr>
            <a:cxnSpLocks/>
          </p:cNvCxnSpPr>
          <p:nvPr/>
        </p:nvCxnSpPr>
        <p:spPr>
          <a:xfrm>
            <a:off x="7734505" y="38682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E41A5BC-6622-24A7-3C8F-F77F1D8C4B78}"/>
              </a:ext>
            </a:extLst>
          </p:cNvPr>
          <p:cNvSpPr/>
          <p:nvPr/>
        </p:nvSpPr>
        <p:spPr>
          <a:xfrm>
            <a:off x="1921794" y="28164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15ECD233-F15E-7B67-E1EC-44CF3DAC5874}"/>
              </a:ext>
            </a:extLst>
          </p:cNvPr>
          <p:cNvSpPr>
            <a:spLocks/>
          </p:cNvSpPr>
          <p:nvPr/>
        </p:nvSpPr>
        <p:spPr>
          <a:xfrm>
            <a:off x="8030846" y="29907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9FA61C4-CEAC-B7AC-9818-54C304612C08}"/>
              </a:ext>
            </a:extLst>
          </p:cNvPr>
          <p:cNvSpPr/>
          <p:nvPr/>
        </p:nvSpPr>
        <p:spPr>
          <a:xfrm>
            <a:off x="6374694" y="29190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861E35C-2A83-3A2B-79FC-EA448C7CA87F}"/>
              </a:ext>
            </a:extLst>
          </p:cNvPr>
          <p:cNvSpPr>
            <a:spLocks/>
          </p:cNvSpPr>
          <p:nvPr/>
        </p:nvSpPr>
        <p:spPr>
          <a:xfrm>
            <a:off x="2017338" y="18271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ACEE7E70-171D-CE35-5AC6-1D4EB1066B57}"/>
              </a:ext>
            </a:extLst>
          </p:cNvPr>
          <p:cNvSpPr/>
          <p:nvPr/>
        </p:nvSpPr>
        <p:spPr>
          <a:xfrm>
            <a:off x="4080128" y="41252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449" name="Isosceles Triangle 59">
            <a:extLst>
              <a:ext uri="{FF2B5EF4-FFF2-40B4-BE49-F238E27FC236}">
                <a16:creationId xmlns:a16="http://schemas.microsoft.com/office/drawing/2014/main" id="{8475C2F8-3C56-E6D1-725B-D32164FB4203}"/>
              </a:ext>
            </a:extLst>
          </p:cNvPr>
          <p:cNvSpPr>
            <a:spLocks noChangeAspect="1"/>
          </p:cNvSpPr>
          <p:nvPr/>
        </p:nvSpPr>
        <p:spPr>
          <a:xfrm>
            <a:off x="5484592" y="38697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0" name="Isosceles Triangle 59">
            <a:extLst>
              <a:ext uri="{FF2B5EF4-FFF2-40B4-BE49-F238E27FC236}">
                <a16:creationId xmlns:a16="http://schemas.microsoft.com/office/drawing/2014/main" id="{D6AD111D-ED96-E5CB-9C4B-DA766FF5EA10}"/>
              </a:ext>
            </a:extLst>
          </p:cNvPr>
          <p:cNvSpPr/>
          <p:nvPr/>
        </p:nvSpPr>
        <p:spPr>
          <a:xfrm>
            <a:off x="9871161" y="39818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C6A04DB-B599-4BDB-E3EE-B7B3FBFCEE02}"/>
              </a:ext>
            </a:extLst>
          </p:cNvPr>
          <p:cNvGrpSpPr/>
          <p:nvPr/>
        </p:nvGrpSpPr>
        <p:grpSpPr>
          <a:xfrm>
            <a:off x="1227564" y="2711486"/>
            <a:ext cx="349772" cy="747357"/>
            <a:chOff x="959047" y="3126189"/>
            <a:chExt cx="415675" cy="91479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9EFEDAA-8C01-B3AC-AED8-2DAC8D5B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453" name="Isosceles Triangle 58">
              <a:extLst>
                <a:ext uri="{FF2B5EF4-FFF2-40B4-BE49-F238E27FC236}">
                  <a16:creationId xmlns:a16="http://schemas.microsoft.com/office/drawing/2014/main" id="{C183D8A5-C645-2E25-6855-AE06078D2D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6F6A1B-24DB-684A-B47C-22CB72DBA22B}"/>
              </a:ext>
            </a:extLst>
          </p:cNvPr>
          <p:cNvCxnSpPr>
            <a:cxnSpLocks/>
          </p:cNvCxnSpPr>
          <p:nvPr/>
        </p:nvCxnSpPr>
        <p:spPr>
          <a:xfrm>
            <a:off x="3342648" y="3392499"/>
            <a:ext cx="100584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65731BF9-A936-F41F-3893-D3CFEEFD8874}"/>
              </a:ext>
            </a:extLst>
          </p:cNvPr>
          <p:cNvCxnSpPr/>
          <p:nvPr/>
        </p:nvCxnSpPr>
        <p:spPr>
          <a:xfrm>
            <a:off x="3175692" y="3392499"/>
            <a:ext cx="0" cy="1060704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1BCAA16-A9BE-0583-7056-1688FA86D7DB}"/>
              </a:ext>
            </a:extLst>
          </p:cNvPr>
          <p:cNvCxnSpPr>
            <a:cxnSpLocks/>
          </p:cNvCxnSpPr>
          <p:nvPr/>
        </p:nvCxnSpPr>
        <p:spPr>
          <a:xfrm flipV="1">
            <a:off x="3172971" y="44544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D9086B67-901E-57D2-9DD1-67F8085A3AF3}"/>
              </a:ext>
            </a:extLst>
          </p:cNvPr>
          <p:cNvCxnSpPr>
            <a:cxnSpLocks/>
          </p:cNvCxnSpPr>
          <p:nvPr/>
        </p:nvCxnSpPr>
        <p:spPr>
          <a:xfrm flipV="1">
            <a:off x="5777563" y="3117835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467">
            <a:extLst>
              <a:ext uri="{FF2B5EF4-FFF2-40B4-BE49-F238E27FC236}">
                <a16:creationId xmlns:a16="http://schemas.microsoft.com/office/drawing/2014/main" id="{0AFDD6AD-3CD3-831D-A1EC-946BD718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010" y="24758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91F6AAF-0F93-13CB-68B8-873C61A06A34}"/>
              </a:ext>
            </a:extLst>
          </p:cNvPr>
          <p:cNvGrpSpPr/>
          <p:nvPr/>
        </p:nvGrpSpPr>
        <p:grpSpPr>
          <a:xfrm>
            <a:off x="9105690" y="3027619"/>
            <a:ext cx="1021734" cy="1127284"/>
            <a:chOff x="9120628" y="3586419"/>
            <a:chExt cx="1021734" cy="1127284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15CB307-095E-A300-DD96-71E70C8AF812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EFCC1B8-8381-7596-F802-2BD0F0EEA0A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AEA2568-A9EA-3E23-2ECB-39F33A0F0420}"/>
              </a:ext>
            </a:extLst>
          </p:cNvPr>
          <p:cNvCxnSpPr>
            <a:cxnSpLocks/>
          </p:cNvCxnSpPr>
          <p:nvPr/>
        </p:nvCxnSpPr>
        <p:spPr>
          <a:xfrm>
            <a:off x="7734505" y="31028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BE214107-3A44-4B2A-60D8-516B92827ED9}"/>
              </a:ext>
            </a:extLst>
          </p:cNvPr>
          <p:cNvSpPr txBox="1"/>
          <p:nvPr/>
        </p:nvSpPr>
        <p:spPr>
          <a:xfrm>
            <a:off x="1239344" y="35613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28A50B9-7A3C-3DF6-0731-5EFEEA2C1300}"/>
              </a:ext>
            </a:extLst>
          </p:cNvPr>
          <p:cNvCxnSpPr>
            <a:cxnSpLocks/>
            <a:stCxn id="475" idx="0"/>
            <a:endCxn id="453" idx="3"/>
          </p:cNvCxnSpPr>
          <p:nvPr/>
        </p:nvCxnSpPr>
        <p:spPr>
          <a:xfrm flipV="1">
            <a:off x="1410224" y="34588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5A6D976-4AF3-ED82-DAB2-BE05C4738E46}"/>
              </a:ext>
            </a:extLst>
          </p:cNvPr>
          <p:cNvCxnSpPr>
            <a:cxnSpLocks/>
          </p:cNvCxnSpPr>
          <p:nvPr/>
        </p:nvCxnSpPr>
        <p:spPr>
          <a:xfrm flipV="1">
            <a:off x="5565759" y="40030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7282877A-5375-DCDA-4E34-0FA2D7BBC612}"/>
              </a:ext>
            </a:extLst>
          </p:cNvPr>
          <p:cNvSpPr txBox="1"/>
          <p:nvPr/>
        </p:nvSpPr>
        <p:spPr>
          <a:xfrm>
            <a:off x="9799005" y="4283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AAC99D8-8DF0-1F41-A836-B456B425ADD6}"/>
              </a:ext>
            </a:extLst>
          </p:cNvPr>
          <p:cNvCxnSpPr>
            <a:cxnSpLocks/>
            <a:stCxn id="483" idx="0"/>
          </p:cNvCxnSpPr>
          <p:nvPr/>
        </p:nvCxnSpPr>
        <p:spPr>
          <a:xfrm flipV="1">
            <a:off x="9969885" y="41546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10B7973-34CC-BD23-F19E-BD9665EC9DBD}"/>
              </a:ext>
            </a:extLst>
          </p:cNvPr>
          <p:cNvGrpSpPr/>
          <p:nvPr/>
        </p:nvGrpSpPr>
        <p:grpSpPr>
          <a:xfrm>
            <a:off x="6140941" y="3641630"/>
            <a:ext cx="2964314" cy="605832"/>
            <a:chOff x="6389559" y="4187510"/>
            <a:chExt cx="2964314" cy="605832"/>
          </a:xfrm>
        </p:grpSpPr>
        <p:cxnSp>
          <p:nvCxnSpPr>
            <p:cNvPr id="487" name="Elbow Connector 486">
              <a:extLst>
                <a:ext uri="{FF2B5EF4-FFF2-40B4-BE49-F238E27FC236}">
                  <a16:creationId xmlns:a16="http://schemas.microsoft.com/office/drawing/2014/main" id="{59023D97-5C20-19FF-87DD-E9F6F0D4A9ED}"/>
                </a:ext>
              </a:extLst>
            </p:cNvPr>
            <p:cNvCxnSpPr/>
            <p:nvPr/>
          </p:nvCxnSpPr>
          <p:spPr>
            <a:xfrm>
              <a:off x="6389559" y="4187510"/>
              <a:ext cx="2441448" cy="605832"/>
            </a:xfrm>
            <a:prstGeom prst="bentConnector3">
              <a:avLst>
                <a:gd name="adj1" fmla="val 4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73BCF7C-84DB-29ED-C9FE-E9CEE772A9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981101" y="4414994"/>
              <a:ext cx="207016" cy="53852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Elbow Connector 488">
              <a:extLst>
                <a:ext uri="{FF2B5EF4-FFF2-40B4-BE49-F238E27FC236}">
                  <a16:creationId xmlns:a16="http://schemas.microsoft.com/office/drawing/2014/main" id="{C2F7AADE-9142-1AAB-FDC8-B2C136C4F8A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016DE3C-3410-2175-B626-78B705166A36}"/>
              </a:ext>
            </a:extLst>
          </p:cNvPr>
          <p:cNvCxnSpPr>
            <a:cxnSpLocks/>
          </p:cNvCxnSpPr>
          <p:nvPr/>
        </p:nvCxnSpPr>
        <p:spPr>
          <a:xfrm flipV="1">
            <a:off x="967167" y="30851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033FAF01-F844-9A18-8447-789A55B86802}"/>
              </a:ext>
            </a:extLst>
          </p:cNvPr>
          <p:cNvCxnSpPr>
            <a:cxnSpLocks/>
          </p:cNvCxnSpPr>
          <p:nvPr/>
        </p:nvCxnSpPr>
        <p:spPr>
          <a:xfrm flipV="1">
            <a:off x="1569109" y="30953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768FB0AC-13D1-5AC6-15CE-3E9BCB92EAE1}"/>
              </a:ext>
            </a:extLst>
          </p:cNvPr>
          <p:cNvSpPr txBox="1"/>
          <p:nvPr/>
        </p:nvSpPr>
        <p:spPr>
          <a:xfrm>
            <a:off x="1528045" y="18206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2A5A9CB-E787-D793-7412-2C866F337174}"/>
              </a:ext>
            </a:extLst>
          </p:cNvPr>
          <p:cNvCxnSpPr>
            <a:cxnSpLocks/>
          </p:cNvCxnSpPr>
          <p:nvPr/>
        </p:nvCxnSpPr>
        <p:spPr>
          <a:xfrm flipH="1">
            <a:off x="1829750" y="19379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D0932ADF-11E5-33F2-0CE2-9680A433E254}"/>
              </a:ext>
            </a:extLst>
          </p:cNvPr>
          <p:cNvCxnSpPr>
            <a:cxnSpLocks/>
          </p:cNvCxnSpPr>
          <p:nvPr/>
        </p:nvCxnSpPr>
        <p:spPr>
          <a:xfrm flipV="1">
            <a:off x="10128617" y="3147563"/>
            <a:ext cx="690457" cy="2414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7129708-06EE-43A6-87CD-5313AB911932}"/>
              </a:ext>
            </a:extLst>
          </p:cNvPr>
          <p:cNvGrpSpPr/>
          <p:nvPr/>
        </p:nvGrpSpPr>
        <p:grpSpPr>
          <a:xfrm>
            <a:off x="1707772" y="2197296"/>
            <a:ext cx="5788632" cy="740274"/>
            <a:chOff x="1910968" y="2756096"/>
            <a:chExt cx="5788632" cy="740274"/>
          </a:xfrm>
        </p:grpSpPr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BCD90A63-CDE1-75E8-30E0-762EB8968D5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86676F1-1BE2-FB65-90F0-820B3A17A315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39502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1AFA7D6C-A10C-B631-A988-927449BD6F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27400" y="3024170"/>
              <a:ext cx="740274" cy="20412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7E58E7C1-429E-3B79-6B58-32EE4691D3E7}"/>
              </a:ext>
            </a:extLst>
          </p:cNvPr>
          <p:cNvGrpSpPr/>
          <p:nvPr/>
        </p:nvGrpSpPr>
        <p:grpSpPr>
          <a:xfrm>
            <a:off x="1577336" y="2401968"/>
            <a:ext cx="440557" cy="708802"/>
            <a:chOff x="1780532" y="2960768"/>
            <a:chExt cx="440557" cy="708802"/>
          </a:xfrm>
        </p:grpSpPr>
        <p:cxnSp>
          <p:nvCxnSpPr>
            <p:cNvPr id="508" name="Elbow Connector 507">
              <a:extLst>
                <a:ext uri="{FF2B5EF4-FFF2-40B4-BE49-F238E27FC236}">
                  <a16:creationId xmlns:a16="http://schemas.microsoft.com/office/drawing/2014/main" id="{9CFD356F-0F36-A4C4-4F74-D445632358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711627" y="3160108"/>
              <a:ext cx="708802" cy="310122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5673244B-288C-EDB5-16AC-D8C9EE860582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242AC9F-44CD-BE1E-9133-7387CC131B8D}"/>
              </a:ext>
            </a:extLst>
          </p:cNvPr>
          <p:cNvGrpSpPr/>
          <p:nvPr/>
        </p:nvGrpSpPr>
        <p:grpSpPr>
          <a:xfrm>
            <a:off x="230959" y="1560797"/>
            <a:ext cx="10587687" cy="1852297"/>
            <a:chOff x="434155" y="2119597"/>
            <a:chExt cx="10587687" cy="1852297"/>
          </a:xfrm>
        </p:grpSpPr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2C059E22-E6B5-BF6F-09DB-AC8118515F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44655" y="-1285299"/>
              <a:ext cx="1846693" cy="8667694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CCC4367A-4C82-8E8B-BD1B-CDA0A25464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196730C-5E14-E92B-3989-E86213D6EE27}"/>
                </a:ext>
              </a:extLst>
            </p:cNvPr>
            <p:cNvCxnSpPr>
              <a:cxnSpLocks/>
            </p:cNvCxnSpPr>
            <p:nvPr/>
          </p:nvCxnSpPr>
          <p:spPr>
            <a:xfrm>
              <a:off x="9102026" y="3376628"/>
              <a:ext cx="1919816" cy="11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rapezoid 132">
            <a:extLst>
              <a:ext uri="{FF2B5EF4-FFF2-40B4-BE49-F238E27FC236}">
                <a16:creationId xmlns:a16="http://schemas.microsoft.com/office/drawing/2014/main" id="{6ACD7D94-A001-7F3D-334E-7FFB46F41488}"/>
              </a:ext>
            </a:extLst>
          </p:cNvPr>
          <p:cNvSpPr/>
          <p:nvPr/>
        </p:nvSpPr>
        <p:spPr>
          <a:xfrm rot="5400000">
            <a:off x="7315473" y="29791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4" name="Trapezoid 133">
            <a:extLst>
              <a:ext uri="{FF2B5EF4-FFF2-40B4-BE49-F238E27FC236}">
                <a16:creationId xmlns:a16="http://schemas.microsoft.com/office/drawing/2014/main" id="{7A07D716-0CB9-F5BF-96D0-CCF46D8C8E97}"/>
              </a:ext>
            </a:extLst>
          </p:cNvPr>
          <p:cNvSpPr/>
          <p:nvPr/>
        </p:nvSpPr>
        <p:spPr>
          <a:xfrm rot="5400000">
            <a:off x="7315473" y="37509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32FCDBA4-F196-D071-8BFB-C0107C132FD2}"/>
              </a:ext>
            </a:extLst>
          </p:cNvPr>
          <p:cNvSpPr/>
          <p:nvPr/>
        </p:nvSpPr>
        <p:spPr>
          <a:xfrm rot="5400000">
            <a:off x="427119" y="29513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E337EC3-D1B0-90E9-959C-2B346F666AA1}"/>
              </a:ext>
            </a:extLst>
          </p:cNvPr>
          <p:cNvGrpSpPr/>
          <p:nvPr/>
        </p:nvGrpSpPr>
        <p:grpSpPr>
          <a:xfrm>
            <a:off x="466423" y="1690196"/>
            <a:ext cx="2379144" cy="1271016"/>
            <a:chOff x="669619" y="2248996"/>
            <a:chExt cx="2379144" cy="127101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D6C325-E638-ACFE-36AC-6A9D60C0797D}"/>
                </a:ext>
              </a:extLst>
            </p:cNvPr>
            <p:cNvGrpSpPr/>
            <p:nvPr/>
          </p:nvGrpSpPr>
          <p:grpSpPr>
            <a:xfrm>
              <a:off x="669619" y="2261061"/>
              <a:ext cx="2379144" cy="1241793"/>
              <a:chOff x="669619" y="2261061"/>
              <a:chExt cx="2379144" cy="124179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4E70E1-8093-424D-BD88-DE60AB964912}"/>
                  </a:ext>
                </a:extLst>
              </p:cNvPr>
              <p:cNvGrpSpPr/>
              <p:nvPr/>
            </p:nvGrpSpPr>
            <p:grpSpPr>
              <a:xfrm>
                <a:off x="672367" y="2261061"/>
                <a:ext cx="2376396" cy="486079"/>
                <a:chOff x="672367" y="2261061"/>
                <a:chExt cx="2376396" cy="486079"/>
              </a:xfrm>
            </p:grpSpPr>
            <p:cxnSp>
              <p:nvCxnSpPr>
                <p:cNvPr id="144" name="Elbow Connector 143">
                  <a:extLst>
                    <a:ext uri="{FF2B5EF4-FFF2-40B4-BE49-F238E27FC236}">
                      <a16:creationId xmlns:a16="http://schemas.microsoft.com/office/drawing/2014/main" id="{52A6888C-11BF-3D4E-4498-39500074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67509" y="2261061"/>
                  <a:ext cx="181254" cy="486079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1B224FFB-71D6-C1BA-50BD-28E54D4D5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367" y="2264558"/>
                  <a:ext cx="2371694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02AA6961-6FE0-99E8-CCD0-F97A4E5F17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E3CB5D-A6E7-DB26-22CB-C249110A32D1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110DBC6-7024-5326-471D-B03B665C869E}"/>
              </a:ext>
            </a:extLst>
          </p:cNvPr>
          <p:cNvSpPr txBox="1"/>
          <p:nvPr/>
        </p:nvSpPr>
        <p:spPr>
          <a:xfrm>
            <a:off x="5401750" y="4121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D30E475-8B27-7D96-C6EB-C2BCDE5F36E5}"/>
              </a:ext>
            </a:extLst>
          </p:cNvPr>
          <p:cNvCxnSpPr>
            <a:cxnSpLocks/>
          </p:cNvCxnSpPr>
          <p:nvPr/>
        </p:nvCxnSpPr>
        <p:spPr>
          <a:xfrm>
            <a:off x="5777563" y="3641630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9D43AD4-C12C-A104-42C4-5E1FEB6EFFEA}"/>
              </a:ext>
            </a:extLst>
          </p:cNvPr>
          <p:cNvCxnSpPr>
            <a:cxnSpLocks/>
          </p:cNvCxnSpPr>
          <p:nvPr/>
        </p:nvCxnSpPr>
        <p:spPr>
          <a:xfrm>
            <a:off x="8657997" y="3409140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BF214B76-A78D-F932-101F-86B323BBF2D4}"/>
              </a:ext>
            </a:extLst>
          </p:cNvPr>
          <p:cNvSpPr txBox="1"/>
          <p:nvPr/>
        </p:nvSpPr>
        <p:spPr>
          <a:xfrm>
            <a:off x="8918670" y="2002101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15A8019-9FAB-27E1-0C03-95F862A76EB7}"/>
              </a:ext>
            </a:extLst>
          </p:cNvPr>
          <p:cNvCxnSpPr>
            <a:cxnSpLocks/>
          </p:cNvCxnSpPr>
          <p:nvPr/>
        </p:nvCxnSpPr>
        <p:spPr>
          <a:xfrm flipH="1">
            <a:off x="9220375" y="2119372"/>
            <a:ext cx="9144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Elbow Connector 525">
            <a:extLst>
              <a:ext uri="{FF2B5EF4-FFF2-40B4-BE49-F238E27FC236}">
                <a16:creationId xmlns:a16="http://schemas.microsoft.com/office/drawing/2014/main" id="{A4678C37-8877-B867-375B-7A6369CE279D}"/>
              </a:ext>
            </a:extLst>
          </p:cNvPr>
          <p:cNvCxnSpPr>
            <a:cxnSpLocks/>
          </p:cNvCxnSpPr>
          <p:nvPr/>
        </p:nvCxnSpPr>
        <p:spPr>
          <a:xfrm>
            <a:off x="7290562" y="2201258"/>
            <a:ext cx="2024070" cy="269035"/>
          </a:xfrm>
          <a:prstGeom prst="bentConnector3">
            <a:avLst>
              <a:gd name="adj1" fmla="val 84786"/>
            </a:avLst>
          </a:prstGeom>
          <a:ln w="28575">
            <a:solidFill>
              <a:schemeClr val="bg1"/>
            </a:solidFill>
            <a:headEnd type="oval" w="med" len="med"/>
            <a:tailEnd type="triangle" w="lg" len="lg"/>
          </a:ln>
          <a:effectLst>
            <a:glow rad="101600">
              <a:srgbClr val="00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575">
            <a:extLst>
              <a:ext uri="{FF2B5EF4-FFF2-40B4-BE49-F238E27FC236}">
                <a16:creationId xmlns:a16="http://schemas.microsoft.com/office/drawing/2014/main" id="{2DD4C877-6FD5-4A91-AADC-5A0A6A5592FD}"/>
              </a:ext>
            </a:extLst>
          </p:cNvPr>
          <p:cNvCxnSpPr>
            <a:cxnSpLocks/>
          </p:cNvCxnSpPr>
          <p:nvPr/>
        </p:nvCxnSpPr>
        <p:spPr>
          <a:xfrm flipV="1">
            <a:off x="2856277" y="3118179"/>
            <a:ext cx="1489082" cy="274320"/>
          </a:xfrm>
          <a:prstGeom prst="bentConnector3">
            <a:avLst>
              <a:gd name="adj1" fmla="val 32806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B1470FB-C416-D3CC-9EBD-C6FBB8F81D00}"/>
              </a:ext>
            </a:extLst>
          </p:cNvPr>
          <p:cNvGrpSpPr/>
          <p:nvPr/>
        </p:nvGrpSpPr>
        <p:grpSpPr>
          <a:xfrm>
            <a:off x="4055975" y="1825965"/>
            <a:ext cx="7168896" cy="1027301"/>
            <a:chOff x="4055975" y="1825965"/>
            <a:chExt cx="7168896" cy="102730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5E29680-B977-8B0B-8E6B-55104FEA9ADD}"/>
                </a:ext>
              </a:extLst>
            </p:cNvPr>
            <p:cNvGrpSpPr/>
            <p:nvPr/>
          </p:nvGrpSpPr>
          <p:grpSpPr>
            <a:xfrm>
              <a:off x="4055975" y="1825965"/>
              <a:ext cx="7168896" cy="1027301"/>
              <a:chOff x="4070913" y="2238461"/>
              <a:chExt cx="7168896" cy="1027301"/>
            </a:xfrm>
            <a:effectLst/>
          </p:grpSpPr>
          <p:cxnSp>
            <p:nvCxnSpPr>
              <p:cNvPr id="150" name="Elbow Connector 149">
                <a:extLst>
                  <a:ext uri="{FF2B5EF4-FFF2-40B4-BE49-F238E27FC236}">
                    <a16:creationId xmlns:a16="http://schemas.microsoft.com/office/drawing/2014/main" id="{3F8F48AB-D505-1491-502F-CC4B168C4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4344" y="2238461"/>
                <a:ext cx="131515" cy="102730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B7DA09E-4747-6242-3784-D0AEA0EB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0913" y="2242268"/>
                <a:ext cx="716889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8" name="Elbow Connector 617">
              <a:extLst>
                <a:ext uri="{FF2B5EF4-FFF2-40B4-BE49-F238E27FC236}">
                  <a16:creationId xmlns:a16="http://schemas.microsoft.com/office/drawing/2014/main" id="{DD2577B8-2401-4704-E78D-A493170AF6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75270" y="2014269"/>
              <a:ext cx="658616" cy="283745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1DAEDC87-0EFB-5C07-F7AB-0A63C0D59964}"/>
              </a:ext>
            </a:extLst>
          </p:cNvPr>
          <p:cNvGrpSpPr/>
          <p:nvPr/>
        </p:nvGrpSpPr>
        <p:grpSpPr>
          <a:xfrm>
            <a:off x="3795654" y="1690196"/>
            <a:ext cx="7613711" cy="3439441"/>
            <a:chOff x="3795654" y="1690196"/>
            <a:chExt cx="7613711" cy="343944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76E6B05-31C2-3D0E-13A7-FBC01BE628BB}"/>
                </a:ext>
              </a:extLst>
            </p:cNvPr>
            <p:cNvGrpSpPr/>
            <p:nvPr/>
          </p:nvGrpSpPr>
          <p:grpSpPr>
            <a:xfrm>
              <a:off x="3795654" y="1690196"/>
              <a:ext cx="7613711" cy="3439441"/>
              <a:chOff x="3814417" y="2281952"/>
              <a:chExt cx="7613711" cy="3439441"/>
            </a:xfrm>
            <a:effectLst/>
          </p:grpSpPr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64DBC282-069C-AD73-D9D5-A3256099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417" y="2297776"/>
                <a:ext cx="761371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Elbow Connector 590">
                <a:extLst>
                  <a:ext uri="{FF2B5EF4-FFF2-40B4-BE49-F238E27FC236}">
                    <a16:creationId xmlns:a16="http://schemas.microsoft.com/office/drawing/2014/main" id="{3FCADA80-E56C-5D3E-D39F-6799C24FB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937" y="2281952"/>
                <a:ext cx="1030757" cy="343944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9" name="Elbow Connector 618">
              <a:extLst>
                <a:ext uri="{FF2B5EF4-FFF2-40B4-BE49-F238E27FC236}">
                  <a16:creationId xmlns:a16="http://schemas.microsoft.com/office/drawing/2014/main" id="{E94B494A-AF46-2AE7-9FF1-83C204DAD7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9475" y="2007011"/>
              <a:ext cx="1113842" cy="5356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FF65E7-87EF-1814-1F61-D60B4CD1FD3E}"/>
              </a:ext>
            </a:extLst>
          </p:cNvPr>
          <p:cNvGrpSpPr/>
          <p:nvPr/>
        </p:nvGrpSpPr>
        <p:grpSpPr>
          <a:xfrm>
            <a:off x="10817904" y="2411805"/>
            <a:ext cx="267680" cy="873172"/>
            <a:chOff x="10468098" y="2970605"/>
            <a:chExt cx="267680" cy="8731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623BBD-8357-B794-0F97-63341837107B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47BCF39-4120-49D7-5F39-3E4A5D03A617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7E5071-BE0E-344D-5B42-0C0560817BE2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14F71209-C6F2-6A1F-9AF5-FDF3FA5F3C5B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E5FF1BB-EE66-1630-752B-54249BDEA307}"/>
              </a:ext>
            </a:extLst>
          </p:cNvPr>
          <p:cNvSpPr/>
          <p:nvPr/>
        </p:nvSpPr>
        <p:spPr>
          <a:xfrm>
            <a:off x="4347250" y="23592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63B44E2-8A27-A52C-BB6B-76BFB75BF909}"/>
              </a:ext>
            </a:extLst>
          </p:cNvPr>
          <p:cNvSpPr txBox="1"/>
          <p:nvPr/>
        </p:nvSpPr>
        <p:spPr>
          <a:xfrm>
            <a:off x="3097693" y="342216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5F41AB3B-61BA-F03F-A583-195EE8F78DB7}"/>
              </a:ext>
            </a:extLst>
          </p:cNvPr>
          <p:cNvSpPr txBox="1"/>
          <p:nvPr/>
        </p:nvSpPr>
        <p:spPr>
          <a:xfrm>
            <a:off x="3094751" y="26604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513" name="Freeform 512">
            <a:extLst>
              <a:ext uri="{FF2B5EF4-FFF2-40B4-BE49-F238E27FC236}">
                <a16:creationId xmlns:a16="http://schemas.microsoft.com/office/drawing/2014/main" id="{41D4406A-1EB3-5859-83B4-E66CBF7CBDFD}"/>
              </a:ext>
            </a:extLst>
          </p:cNvPr>
          <p:cNvSpPr>
            <a:spLocks/>
          </p:cNvSpPr>
          <p:nvPr/>
        </p:nvSpPr>
        <p:spPr>
          <a:xfrm>
            <a:off x="9316523" y="2018788"/>
            <a:ext cx="644039" cy="603217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7EB60-65D6-D7B7-809B-EE4CA9F36B46}"/>
              </a:ext>
            </a:extLst>
          </p:cNvPr>
          <p:cNvSpPr txBox="1"/>
          <p:nvPr/>
        </p:nvSpPr>
        <p:spPr>
          <a:xfrm>
            <a:off x="2560843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IF/ID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34320-6CB6-8666-5500-3F0ED26DD396}"/>
              </a:ext>
            </a:extLst>
          </p:cNvPr>
          <p:cNvSpPr txBox="1"/>
          <p:nvPr/>
        </p:nvSpPr>
        <p:spPr>
          <a:xfrm>
            <a:off x="5469958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25518-596B-1144-B8E3-3C64E353027A}"/>
              </a:ext>
            </a:extLst>
          </p:cNvPr>
          <p:cNvSpPr txBox="1"/>
          <p:nvPr/>
        </p:nvSpPr>
        <p:spPr>
          <a:xfrm>
            <a:off x="8176012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EX/MEM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3DC9D0-3201-EEBB-2CDE-ED5C62D19667}"/>
              </a:ext>
            </a:extLst>
          </p:cNvPr>
          <p:cNvSpPr txBox="1"/>
          <p:nvPr/>
        </p:nvSpPr>
        <p:spPr>
          <a:xfrm>
            <a:off x="9759390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MEM/WB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EB23AFD9-F5F9-BF42-7F66-391DBDF10649}"/>
              </a:ext>
            </a:extLst>
          </p:cNvPr>
          <p:cNvSpPr txBox="1"/>
          <p:nvPr/>
        </p:nvSpPr>
        <p:spPr>
          <a:xfrm>
            <a:off x="6112180" y="3999448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rs2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8579F463-E819-D4AA-0825-5C614E378D0E}"/>
              </a:ext>
            </a:extLst>
          </p:cNvPr>
          <p:cNvSpPr txBox="1"/>
          <p:nvPr/>
        </p:nvSpPr>
        <p:spPr>
          <a:xfrm>
            <a:off x="5983686" y="4324894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298A08E6-2030-048F-BD11-3B74DBFC1F3B}"/>
              </a:ext>
            </a:extLst>
          </p:cNvPr>
          <p:cNvSpPr txBox="1"/>
          <p:nvPr/>
        </p:nvSpPr>
        <p:spPr>
          <a:xfrm>
            <a:off x="6112180" y="246038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rs1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D9CC97C7-6AC6-240A-2D3D-9C9747051B8B}"/>
              </a:ext>
            </a:extLst>
          </p:cNvPr>
          <p:cNvSpPr txBox="1"/>
          <p:nvPr/>
        </p:nvSpPr>
        <p:spPr>
          <a:xfrm>
            <a:off x="6020034" y="197105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B34BB988-8E1A-34B9-C23E-5BB95D7BAE84}"/>
              </a:ext>
            </a:extLst>
          </p:cNvPr>
          <p:cNvSpPr txBox="1"/>
          <p:nvPr/>
        </p:nvSpPr>
        <p:spPr>
          <a:xfrm>
            <a:off x="5980948" y="5144116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644732-7263-F7FF-501F-C2CB13637779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2F29FA-3BE8-D397-F1AD-8BB584247BBA}"/>
              </a:ext>
            </a:extLst>
          </p:cNvPr>
          <p:cNvSpPr txBox="1"/>
          <p:nvPr/>
        </p:nvSpPr>
        <p:spPr>
          <a:xfrm>
            <a:off x="3058813" y="946782"/>
            <a:ext cx="286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610326-E420-35E7-7A45-CAF024BAA723}"/>
              </a:ext>
            </a:extLst>
          </p:cNvPr>
          <p:cNvSpPr txBox="1"/>
          <p:nvPr/>
        </p:nvSpPr>
        <p:spPr>
          <a:xfrm>
            <a:off x="5963850" y="946782"/>
            <a:ext cx="27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880479-3BCB-693B-FF60-2162034A3D02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29AF32-7537-7508-BA1D-549AEB1FA603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4" name="Content Placeholder 35">
            <a:extLst>
              <a:ext uri="{FF2B5EF4-FFF2-40B4-BE49-F238E27FC236}">
                <a16:creationId xmlns:a16="http://schemas.microsoft.com/office/drawing/2014/main" id="{29BBCFC0-1CBF-40F4-3B1A-C6DF1AE3A0E6}"/>
              </a:ext>
            </a:extLst>
          </p:cNvPr>
          <p:cNvSpPr txBox="1">
            <a:spLocks/>
          </p:cNvSpPr>
          <p:nvPr/>
        </p:nvSpPr>
        <p:spPr>
          <a:xfrm>
            <a:off x="6899446" y="5848650"/>
            <a:ext cx="3819038" cy="692015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438" lvl="1" indent="-325438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rs2</a:t>
            </a:r>
            <a:r>
              <a:rPr lang="en-US" sz="2000" dirty="0"/>
              <a:t> (data to store) needs to be piped through 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sz="2000" dirty="0"/>
              <a:t>.</a:t>
            </a:r>
            <a:endParaRPr lang="en-US" sz="2000" b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89611B-FBE1-CA3E-0FC3-9AFEE11CBD2A}"/>
              </a:ext>
            </a:extLst>
          </p:cNvPr>
          <p:cNvCxnSpPr>
            <a:cxnSpLocks/>
          </p:cNvCxnSpPr>
          <p:nvPr/>
        </p:nvCxnSpPr>
        <p:spPr>
          <a:xfrm>
            <a:off x="3035156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13903-8750-B653-FB65-8CAA8C5D7849}"/>
              </a:ext>
            </a:extLst>
          </p:cNvPr>
          <p:cNvGrpSpPr/>
          <p:nvPr/>
        </p:nvGrpSpPr>
        <p:grpSpPr>
          <a:xfrm>
            <a:off x="2981904" y="2366394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E140D-038E-22EB-47E0-736FACF3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3" name="Isosceles Triangle 58">
              <a:extLst>
                <a:ext uri="{FF2B5EF4-FFF2-40B4-BE49-F238E27FC236}">
                  <a16:creationId xmlns:a16="http://schemas.microsoft.com/office/drawing/2014/main" id="{EEB4836C-CBAA-8260-A2B9-A7D4F73B9209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0712C-7217-D052-3B8E-EA5ABCBAF830}"/>
              </a:ext>
            </a:extLst>
          </p:cNvPr>
          <p:cNvGrpSpPr/>
          <p:nvPr/>
        </p:nvGrpSpPr>
        <p:grpSpPr>
          <a:xfrm>
            <a:off x="2981904" y="3097327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267D5B-B038-5AF4-63DB-9A24467B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8" name="Isosceles Triangle 58">
              <a:extLst>
                <a:ext uri="{FF2B5EF4-FFF2-40B4-BE49-F238E27FC236}">
                  <a16:creationId xmlns:a16="http://schemas.microsoft.com/office/drawing/2014/main" id="{BC97F458-CF7C-F2AE-1A1F-2FDCAB45041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AEEDDB-FC6C-5472-0A45-E7C0CD8F655A}"/>
              </a:ext>
            </a:extLst>
          </p:cNvPr>
          <p:cNvCxnSpPr>
            <a:cxnSpLocks/>
          </p:cNvCxnSpPr>
          <p:nvPr/>
        </p:nvCxnSpPr>
        <p:spPr>
          <a:xfrm>
            <a:off x="10313389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DF75C5-EB33-EEC7-AAC3-FE2499068FDF}"/>
              </a:ext>
            </a:extLst>
          </p:cNvPr>
          <p:cNvSpPr/>
          <p:nvPr/>
        </p:nvSpPr>
        <p:spPr>
          <a:xfrm>
            <a:off x="10358902" y="1408447"/>
            <a:ext cx="1302582" cy="3979359"/>
          </a:xfrm>
          <a:prstGeom prst="rect">
            <a:avLst/>
          </a:prstGeom>
          <a:gradFill>
            <a:gsLst>
              <a:gs pos="0">
                <a:schemeClr val="tx1"/>
              </a:gs>
              <a:gs pos="15000">
                <a:srgbClr val="000000">
                  <a:alpha val="84314"/>
                </a:srgbClr>
              </a:gs>
              <a:gs pos="100000">
                <a:srgbClr val="00264E">
                  <a:alpha val="86000"/>
                </a:srgbClr>
              </a:gs>
            </a:gsLst>
            <a:lin ang="5400000" scaled="0"/>
          </a:gra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13C8E-AC57-9050-4455-E5753F135741}"/>
              </a:ext>
            </a:extLst>
          </p:cNvPr>
          <p:cNvSpPr txBox="1"/>
          <p:nvPr/>
        </p:nvSpPr>
        <p:spPr>
          <a:xfrm>
            <a:off x="8880484" y="278808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BD7BE4-43E1-3A02-0CBD-4A1DE043A6B0}"/>
              </a:ext>
            </a:extLst>
          </p:cNvPr>
          <p:cNvSpPr txBox="1"/>
          <p:nvPr/>
        </p:nvSpPr>
        <p:spPr>
          <a:xfrm>
            <a:off x="8878660" y="2450516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B7B4B577-9F6A-6651-BE40-20B8DB450DE2}"/>
              </a:ext>
            </a:extLst>
          </p:cNvPr>
          <p:cNvSpPr txBox="1"/>
          <p:nvPr/>
        </p:nvSpPr>
        <p:spPr>
          <a:xfrm>
            <a:off x="8757067" y="40830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rs2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D875DE86-CFCD-5AA4-703A-5F6C89227D59}"/>
              </a:ext>
            </a:extLst>
          </p:cNvPr>
          <p:cNvSpPr txBox="1"/>
          <p:nvPr/>
        </p:nvSpPr>
        <p:spPr>
          <a:xfrm>
            <a:off x="8748636" y="5141641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458" name="Freeform 457">
            <a:extLst>
              <a:ext uri="{FF2B5EF4-FFF2-40B4-BE49-F238E27FC236}">
                <a16:creationId xmlns:a16="http://schemas.microsoft.com/office/drawing/2014/main" id="{7498E834-A697-3574-538A-32D477F07CB5}"/>
              </a:ext>
            </a:extLst>
          </p:cNvPr>
          <p:cNvSpPr/>
          <p:nvPr/>
        </p:nvSpPr>
        <p:spPr>
          <a:xfrm>
            <a:off x="7781544" y="4306824"/>
            <a:ext cx="896147" cy="1499616"/>
          </a:xfrm>
          <a:custGeom>
            <a:avLst/>
            <a:gdLst>
              <a:gd name="connsiteX0" fmla="*/ 173736 w 896147"/>
              <a:gd name="connsiteY0" fmla="*/ 1499616 h 1499616"/>
              <a:gd name="connsiteX1" fmla="*/ 128016 w 896147"/>
              <a:gd name="connsiteY1" fmla="*/ 1472184 h 1499616"/>
              <a:gd name="connsiteX2" fmla="*/ 109728 w 896147"/>
              <a:gd name="connsiteY2" fmla="*/ 1444752 h 1499616"/>
              <a:gd name="connsiteX3" fmla="*/ 82296 w 896147"/>
              <a:gd name="connsiteY3" fmla="*/ 1408176 h 1499616"/>
              <a:gd name="connsiteX4" fmla="*/ 54864 w 896147"/>
              <a:gd name="connsiteY4" fmla="*/ 1344168 h 1499616"/>
              <a:gd name="connsiteX5" fmla="*/ 36576 w 896147"/>
              <a:gd name="connsiteY5" fmla="*/ 1298448 h 1499616"/>
              <a:gd name="connsiteX6" fmla="*/ 18288 w 896147"/>
              <a:gd name="connsiteY6" fmla="*/ 1234440 h 1499616"/>
              <a:gd name="connsiteX7" fmla="*/ 0 w 896147"/>
              <a:gd name="connsiteY7" fmla="*/ 1106424 h 1499616"/>
              <a:gd name="connsiteX8" fmla="*/ 9144 w 896147"/>
              <a:gd name="connsiteY8" fmla="*/ 886968 h 1499616"/>
              <a:gd name="connsiteX9" fmla="*/ 36576 w 896147"/>
              <a:gd name="connsiteY9" fmla="*/ 850392 h 1499616"/>
              <a:gd name="connsiteX10" fmla="*/ 54864 w 896147"/>
              <a:gd name="connsiteY10" fmla="*/ 813816 h 1499616"/>
              <a:gd name="connsiteX11" fmla="*/ 118872 w 896147"/>
              <a:gd name="connsiteY11" fmla="*/ 758952 h 1499616"/>
              <a:gd name="connsiteX12" fmla="*/ 192024 w 896147"/>
              <a:gd name="connsiteY12" fmla="*/ 704088 h 1499616"/>
              <a:gd name="connsiteX13" fmla="*/ 228600 w 896147"/>
              <a:gd name="connsiteY13" fmla="*/ 676656 h 1499616"/>
              <a:gd name="connsiteX14" fmla="*/ 329184 w 896147"/>
              <a:gd name="connsiteY14" fmla="*/ 630936 h 1499616"/>
              <a:gd name="connsiteX15" fmla="*/ 365760 w 896147"/>
              <a:gd name="connsiteY15" fmla="*/ 640080 h 1499616"/>
              <a:gd name="connsiteX16" fmla="*/ 420624 w 896147"/>
              <a:gd name="connsiteY16" fmla="*/ 676656 h 1499616"/>
              <a:gd name="connsiteX17" fmla="*/ 493776 w 896147"/>
              <a:gd name="connsiteY17" fmla="*/ 758952 h 1499616"/>
              <a:gd name="connsiteX18" fmla="*/ 502920 w 896147"/>
              <a:gd name="connsiteY18" fmla="*/ 786384 h 1499616"/>
              <a:gd name="connsiteX19" fmla="*/ 466344 w 896147"/>
              <a:gd name="connsiteY19" fmla="*/ 841248 h 1499616"/>
              <a:gd name="connsiteX20" fmla="*/ 420624 w 896147"/>
              <a:gd name="connsiteY20" fmla="*/ 832104 h 1499616"/>
              <a:gd name="connsiteX21" fmla="*/ 374904 w 896147"/>
              <a:gd name="connsiteY21" fmla="*/ 749808 h 1499616"/>
              <a:gd name="connsiteX22" fmla="*/ 384048 w 896147"/>
              <a:gd name="connsiteY22" fmla="*/ 676656 h 1499616"/>
              <a:gd name="connsiteX23" fmla="*/ 438912 w 896147"/>
              <a:gd name="connsiteY23" fmla="*/ 566928 h 1499616"/>
              <a:gd name="connsiteX24" fmla="*/ 466344 w 896147"/>
              <a:gd name="connsiteY24" fmla="*/ 539496 h 1499616"/>
              <a:gd name="connsiteX25" fmla="*/ 484632 w 896147"/>
              <a:gd name="connsiteY25" fmla="*/ 512064 h 1499616"/>
              <a:gd name="connsiteX26" fmla="*/ 539496 w 896147"/>
              <a:gd name="connsiteY26" fmla="*/ 475488 h 1499616"/>
              <a:gd name="connsiteX27" fmla="*/ 566928 w 896147"/>
              <a:gd name="connsiteY27" fmla="*/ 457200 h 1499616"/>
              <a:gd name="connsiteX28" fmla="*/ 594360 w 896147"/>
              <a:gd name="connsiteY28" fmla="*/ 429768 h 1499616"/>
              <a:gd name="connsiteX29" fmla="*/ 649224 w 896147"/>
              <a:gd name="connsiteY29" fmla="*/ 393192 h 1499616"/>
              <a:gd name="connsiteX30" fmla="*/ 704088 w 896147"/>
              <a:gd name="connsiteY30" fmla="*/ 338328 h 1499616"/>
              <a:gd name="connsiteX31" fmla="*/ 722376 w 896147"/>
              <a:gd name="connsiteY31" fmla="*/ 310896 h 1499616"/>
              <a:gd name="connsiteX32" fmla="*/ 786384 w 896147"/>
              <a:gd name="connsiteY32" fmla="*/ 228600 h 1499616"/>
              <a:gd name="connsiteX33" fmla="*/ 804672 w 896147"/>
              <a:gd name="connsiteY33" fmla="*/ 201168 h 1499616"/>
              <a:gd name="connsiteX34" fmla="*/ 813816 w 896147"/>
              <a:gd name="connsiteY34" fmla="*/ 173736 h 1499616"/>
              <a:gd name="connsiteX35" fmla="*/ 850392 w 896147"/>
              <a:gd name="connsiteY35" fmla="*/ 118872 h 1499616"/>
              <a:gd name="connsiteX36" fmla="*/ 868680 w 896147"/>
              <a:gd name="connsiteY36" fmla="*/ 64008 h 1499616"/>
              <a:gd name="connsiteX37" fmla="*/ 877824 w 896147"/>
              <a:gd name="connsiteY37" fmla="*/ 36576 h 1499616"/>
              <a:gd name="connsiteX38" fmla="*/ 896112 w 896147"/>
              <a:gd name="connsiteY38" fmla="*/ 0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96147" h="1499616">
                <a:moveTo>
                  <a:pt x="173736" y="1499616"/>
                </a:moveTo>
                <a:cubicBezTo>
                  <a:pt x="158496" y="1490472"/>
                  <a:pt x="141510" y="1483750"/>
                  <a:pt x="128016" y="1472184"/>
                </a:cubicBezTo>
                <a:cubicBezTo>
                  <a:pt x="119672" y="1465032"/>
                  <a:pt x="116116" y="1453695"/>
                  <a:pt x="109728" y="1444752"/>
                </a:cubicBezTo>
                <a:cubicBezTo>
                  <a:pt x="100870" y="1432351"/>
                  <a:pt x="90373" y="1421099"/>
                  <a:pt x="82296" y="1408176"/>
                </a:cubicBezTo>
                <a:cubicBezTo>
                  <a:pt x="62226" y="1376064"/>
                  <a:pt x="66531" y="1375279"/>
                  <a:pt x="54864" y="1344168"/>
                </a:cubicBezTo>
                <a:cubicBezTo>
                  <a:pt x="49101" y="1328799"/>
                  <a:pt x="42339" y="1313817"/>
                  <a:pt x="36576" y="1298448"/>
                </a:cubicBezTo>
                <a:cubicBezTo>
                  <a:pt x="30053" y="1281054"/>
                  <a:pt x="21170" y="1251734"/>
                  <a:pt x="18288" y="1234440"/>
                </a:cubicBezTo>
                <a:cubicBezTo>
                  <a:pt x="11202" y="1191921"/>
                  <a:pt x="0" y="1106424"/>
                  <a:pt x="0" y="1106424"/>
                </a:cubicBezTo>
                <a:cubicBezTo>
                  <a:pt x="3048" y="1033272"/>
                  <a:pt x="-1210" y="959448"/>
                  <a:pt x="9144" y="886968"/>
                </a:cubicBezTo>
                <a:cubicBezTo>
                  <a:pt x="11299" y="871881"/>
                  <a:pt x="28499" y="863315"/>
                  <a:pt x="36576" y="850392"/>
                </a:cubicBezTo>
                <a:cubicBezTo>
                  <a:pt x="43800" y="838833"/>
                  <a:pt x="46685" y="824721"/>
                  <a:pt x="54864" y="813816"/>
                </a:cubicBezTo>
                <a:cubicBezTo>
                  <a:pt x="81375" y="778468"/>
                  <a:pt x="88462" y="781068"/>
                  <a:pt x="118872" y="758952"/>
                </a:cubicBezTo>
                <a:cubicBezTo>
                  <a:pt x="143522" y="741025"/>
                  <a:pt x="167640" y="722376"/>
                  <a:pt x="192024" y="704088"/>
                </a:cubicBezTo>
                <a:cubicBezTo>
                  <a:pt x="204216" y="694944"/>
                  <a:pt x="214969" y="683472"/>
                  <a:pt x="228600" y="676656"/>
                </a:cubicBezTo>
                <a:cubicBezTo>
                  <a:pt x="310373" y="635769"/>
                  <a:pt x="275889" y="648701"/>
                  <a:pt x="329184" y="630936"/>
                </a:cubicBezTo>
                <a:cubicBezTo>
                  <a:pt x="341376" y="633984"/>
                  <a:pt x="354520" y="634460"/>
                  <a:pt x="365760" y="640080"/>
                </a:cubicBezTo>
                <a:cubicBezTo>
                  <a:pt x="385419" y="649910"/>
                  <a:pt x="405082" y="661114"/>
                  <a:pt x="420624" y="676656"/>
                </a:cubicBezTo>
                <a:cubicBezTo>
                  <a:pt x="444858" y="700890"/>
                  <a:pt x="477459" y="726318"/>
                  <a:pt x="493776" y="758952"/>
                </a:cubicBezTo>
                <a:cubicBezTo>
                  <a:pt x="498087" y="767573"/>
                  <a:pt x="499872" y="777240"/>
                  <a:pt x="502920" y="786384"/>
                </a:cubicBezTo>
                <a:cubicBezTo>
                  <a:pt x="496648" y="805199"/>
                  <a:pt x="491251" y="835021"/>
                  <a:pt x="466344" y="841248"/>
                </a:cubicBezTo>
                <a:cubicBezTo>
                  <a:pt x="451266" y="845017"/>
                  <a:pt x="435864" y="835152"/>
                  <a:pt x="420624" y="832104"/>
                </a:cubicBezTo>
                <a:cubicBezTo>
                  <a:pt x="378701" y="769220"/>
                  <a:pt x="390999" y="798092"/>
                  <a:pt x="374904" y="749808"/>
                </a:cubicBezTo>
                <a:cubicBezTo>
                  <a:pt x="377952" y="725424"/>
                  <a:pt x="378899" y="700684"/>
                  <a:pt x="384048" y="676656"/>
                </a:cubicBezTo>
                <a:cubicBezTo>
                  <a:pt x="392161" y="638795"/>
                  <a:pt x="411169" y="594671"/>
                  <a:pt x="438912" y="566928"/>
                </a:cubicBezTo>
                <a:cubicBezTo>
                  <a:pt x="448056" y="557784"/>
                  <a:pt x="458065" y="549430"/>
                  <a:pt x="466344" y="539496"/>
                </a:cubicBezTo>
                <a:cubicBezTo>
                  <a:pt x="473379" y="531053"/>
                  <a:pt x="476361" y="519301"/>
                  <a:pt x="484632" y="512064"/>
                </a:cubicBezTo>
                <a:cubicBezTo>
                  <a:pt x="501173" y="497590"/>
                  <a:pt x="521208" y="487680"/>
                  <a:pt x="539496" y="475488"/>
                </a:cubicBezTo>
                <a:cubicBezTo>
                  <a:pt x="548640" y="469392"/>
                  <a:pt x="559157" y="464971"/>
                  <a:pt x="566928" y="457200"/>
                </a:cubicBezTo>
                <a:cubicBezTo>
                  <a:pt x="576072" y="448056"/>
                  <a:pt x="584152" y="437707"/>
                  <a:pt x="594360" y="429768"/>
                </a:cubicBezTo>
                <a:cubicBezTo>
                  <a:pt x="611710" y="416274"/>
                  <a:pt x="633682" y="408734"/>
                  <a:pt x="649224" y="393192"/>
                </a:cubicBezTo>
                <a:cubicBezTo>
                  <a:pt x="667512" y="374904"/>
                  <a:pt x="689742" y="359847"/>
                  <a:pt x="704088" y="338328"/>
                </a:cubicBezTo>
                <a:cubicBezTo>
                  <a:pt x="710184" y="329184"/>
                  <a:pt x="715341" y="319339"/>
                  <a:pt x="722376" y="310896"/>
                </a:cubicBezTo>
                <a:cubicBezTo>
                  <a:pt x="793999" y="224948"/>
                  <a:pt x="693941" y="367265"/>
                  <a:pt x="786384" y="228600"/>
                </a:cubicBezTo>
                <a:cubicBezTo>
                  <a:pt x="792480" y="219456"/>
                  <a:pt x="801197" y="211594"/>
                  <a:pt x="804672" y="201168"/>
                </a:cubicBezTo>
                <a:cubicBezTo>
                  <a:pt x="807720" y="192024"/>
                  <a:pt x="809135" y="182162"/>
                  <a:pt x="813816" y="173736"/>
                </a:cubicBezTo>
                <a:cubicBezTo>
                  <a:pt x="824490" y="154523"/>
                  <a:pt x="843441" y="139724"/>
                  <a:pt x="850392" y="118872"/>
                </a:cubicBezTo>
                <a:lnTo>
                  <a:pt x="868680" y="64008"/>
                </a:lnTo>
                <a:cubicBezTo>
                  <a:pt x="871728" y="54864"/>
                  <a:pt x="872477" y="44596"/>
                  <a:pt x="877824" y="36576"/>
                </a:cubicBezTo>
                <a:cubicBezTo>
                  <a:pt x="897803" y="6608"/>
                  <a:pt x="896112" y="20134"/>
                  <a:pt x="896112" y="0"/>
                </a:cubicBezTo>
              </a:path>
            </a:pathLst>
          </a:custGeom>
          <a:noFill/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E9E99-DDB6-55E8-EE62-A54397A29A09}"/>
              </a:ext>
            </a:extLst>
          </p:cNvPr>
          <p:cNvCxnSpPr>
            <a:cxnSpLocks/>
          </p:cNvCxnSpPr>
          <p:nvPr/>
        </p:nvCxnSpPr>
        <p:spPr>
          <a:xfrm>
            <a:off x="5951351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E20444-B7E6-4B9D-CB24-7B2D7A35F4D9}"/>
              </a:ext>
            </a:extLst>
          </p:cNvPr>
          <p:cNvGrpSpPr/>
          <p:nvPr/>
        </p:nvGrpSpPr>
        <p:grpSpPr>
          <a:xfrm>
            <a:off x="5897655" y="195172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72382F-B3DE-C179-E6E5-B91AB8896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5" name="Isosceles Triangle 58">
              <a:extLst>
                <a:ext uri="{FF2B5EF4-FFF2-40B4-BE49-F238E27FC236}">
                  <a16:creationId xmlns:a16="http://schemas.microsoft.com/office/drawing/2014/main" id="{EFC76F02-A58E-A4B6-88E3-D70AC3CBF56F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7C4CF-C7D1-E267-642A-60BB974F65B8}"/>
              </a:ext>
            </a:extLst>
          </p:cNvPr>
          <p:cNvGrpSpPr/>
          <p:nvPr/>
        </p:nvGrpSpPr>
        <p:grpSpPr>
          <a:xfrm>
            <a:off x="5897655" y="2834279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DCC803-8754-6E8B-A57A-0776B067F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9" name="Isosceles Triangle 58">
              <a:extLst>
                <a:ext uri="{FF2B5EF4-FFF2-40B4-BE49-F238E27FC236}">
                  <a16:creationId xmlns:a16="http://schemas.microsoft.com/office/drawing/2014/main" id="{924C73E0-4F4E-07F0-4707-C5A109F328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CF644A-B58C-4553-FEC3-6533F57018EF}"/>
              </a:ext>
            </a:extLst>
          </p:cNvPr>
          <p:cNvGrpSpPr/>
          <p:nvPr/>
        </p:nvGrpSpPr>
        <p:grpSpPr>
          <a:xfrm>
            <a:off x="5897655" y="4196451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50B2DC-A6FF-1382-B69C-FA03033B2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5" name="Isosceles Triangle 58">
              <a:extLst>
                <a:ext uri="{FF2B5EF4-FFF2-40B4-BE49-F238E27FC236}">
                  <a16:creationId xmlns:a16="http://schemas.microsoft.com/office/drawing/2014/main" id="{F81F6087-2685-5A27-DB65-1B4D9BFCCDF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2596EC-705B-7899-3A81-D4F2D87D030A}"/>
              </a:ext>
            </a:extLst>
          </p:cNvPr>
          <p:cNvGrpSpPr/>
          <p:nvPr/>
        </p:nvGrpSpPr>
        <p:grpSpPr>
          <a:xfrm>
            <a:off x="5897655" y="4886204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867E7C-10AB-6527-2D1A-225F4BCF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2" name="Isosceles Triangle 58">
              <a:extLst>
                <a:ext uri="{FF2B5EF4-FFF2-40B4-BE49-F238E27FC236}">
                  <a16:creationId xmlns:a16="http://schemas.microsoft.com/office/drawing/2014/main" id="{8BC9FF89-2CF1-5772-27E6-0F6432C4583A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122D81-180D-9DAD-8F93-AFDB7E3B44D5}"/>
              </a:ext>
            </a:extLst>
          </p:cNvPr>
          <p:cNvGrpSpPr/>
          <p:nvPr/>
        </p:nvGrpSpPr>
        <p:grpSpPr>
          <a:xfrm>
            <a:off x="5897655" y="345544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6041B0-09BD-0A1E-36C6-BDD3046F6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2" name="Isosceles Triangle 58">
              <a:extLst>
                <a:ext uri="{FF2B5EF4-FFF2-40B4-BE49-F238E27FC236}">
                  <a16:creationId xmlns:a16="http://schemas.microsoft.com/office/drawing/2014/main" id="{A076846D-44CD-58DE-6D73-B83AAA54D495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8D8255-41E9-52BB-11A2-9DC1306EC24E}"/>
              </a:ext>
            </a:extLst>
          </p:cNvPr>
          <p:cNvCxnSpPr>
            <a:cxnSpLocks/>
          </p:cNvCxnSpPr>
          <p:nvPr/>
        </p:nvCxnSpPr>
        <p:spPr>
          <a:xfrm>
            <a:off x="8726272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F2C46B-195C-D80E-7A81-03F9A2483CA4}"/>
              </a:ext>
            </a:extLst>
          </p:cNvPr>
          <p:cNvGrpSpPr/>
          <p:nvPr/>
        </p:nvGrpSpPr>
        <p:grpSpPr>
          <a:xfrm>
            <a:off x="8682178" y="4886204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130736-A38E-ABD9-CDF0-116BF43F2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21" name="Isosceles Triangle 58">
              <a:extLst>
                <a:ext uri="{FF2B5EF4-FFF2-40B4-BE49-F238E27FC236}">
                  <a16:creationId xmlns:a16="http://schemas.microsoft.com/office/drawing/2014/main" id="{E48EC6E0-64EE-AFC7-77A7-58447E5AA9A1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D9D3E-D432-32EE-842E-187B220CC718}"/>
              </a:ext>
            </a:extLst>
          </p:cNvPr>
          <p:cNvGrpSpPr/>
          <p:nvPr/>
        </p:nvGrpSpPr>
        <p:grpSpPr>
          <a:xfrm>
            <a:off x="8682178" y="3763782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91DFEA-B102-0260-3150-DD0A498B9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24" name="Isosceles Triangle 58">
              <a:extLst>
                <a:ext uri="{FF2B5EF4-FFF2-40B4-BE49-F238E27FC236}">
                  <a16:creationId xmlns:a16="http://schemas.microsoft.com/office/drawing/2014/main" id="{C8B712E5-E2FC-DAB9-8DBF-B2880D93706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862C89-8814-948C-E747-12163490A1D2}"/>
              </a:ext>
            </a:extLst>
          </p:cNvPr>
          <p:cNvGrpSpPr/>
          <p:nvPr/>
        </p:nvGrpSpPr>
        <p:grpSpPr>
          <a:xfrm>
            <a:off x="8682178" y="3151687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274CA2-3726-354F-AF3E-20FD59949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1" name="Isosceles Triangle 58">
              <a:extLst>
                <a:ext uri="{FF2B5EF4-FFF2-40B4-BE49-F238E27FC236}">
                  <a16:creationId xmlns:a16="http://schemas.microsoft.com/office/drawing/2014/main" id="{6A69F2A2-A4CB-83DC-3AE8-71A00C75EF7F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B6AD41-82E9-CE0C-73D0-E61FD022B24F}"/>
              </a:ext>
            </a:extLst>
          </p:cNvPr>
          <p:cNvGrpSpPr/>
          <p:nvPr/>
        </p:nvGrpSpPr>
        <p:grpSpPr>
          <a:xfrm>
            <a:off x="8682178" y="1951728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48540E-1850-6294-0F37-795992646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6" name="Isosceles Triangle 58">
              <a:extLst>
                <a:ext uri="{FF2B5EF4-FFF2-40B4-BE49-F238E27FC236}">
                  <a16:creationId xmlns:a16="http://schemas.microsoft.com/office/drawing/2014/main" id="{EB664A26-483D-6174-C8E9-E2C8D73578F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/>
      <p:bldP spid="15" grpId="0"/>
      <p:bldP spid="57" grpId="0"/>
      <p:bldP spid="456" grpId="0"/>
      <p:bldP spid="457" grpId="0"/>
      <p:bldP spid="4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D01C34D-E00C-3BCE-C544-D5A8E92FB52C}"/>
              </a:ext>
            </a:extLst>
          </p:cNvPr>
          <p:cNvSpPr txBox="1"/>
          <p:nvPr/>
        </p:nvSpPr>
        <p:spPr>
          <a:xfrm>
            <a:off x="2560843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IF/ID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D7F25-7935-99EC-3D6A-B9187932338A}"/>
              </a:ext>
            </a:extLst>
          </p:cNvPr>
          <p:cNvSpPr txBox="1"/>
          <p:nvPr/>
        </p:nvSpPr>
        <p:spPr>
          <a:xfrm>
            <a:off x="5469958" y="556679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AA166-7711-346E-89E7-938C4AC9126A}"/>
              </a:ext>
            </a:extLst>
          </p:cNvPr>
          <p:cNvSpPr txBox="1"/>
          <p:nvPr/>
        </p:nvSpPr>
        <p:spPr>
          <a:xfrm>
            <a:off x="8176012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EX/MEM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AF35E-8052-7331-86D3-9577C24F2BF6}"/>
              </a:ext>
            </a:extLst>
          </p:cNvPr>
          <p:cNvSpPr txBox="1"/>
          <p:nvPr/>
        </p:nvSpPr>
        <p:spPr>
          <a:xfrm>
            <a:off x="9759390" y="5566799"/>
            <a:ext cx="1107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MEM/WB</a:t>
            </a:r>
          </a:p>
        </p:txBody>
      </p:sp>
      <p:cxnSp>
        <p:nvCxnSpPr>
          <p:cNvPr id="627" name="Elbow Connector 626">
            <a:extLst>
              <a:ext uri="{FF2B5EF4-FFF2-40B4-BE49-F238E27FC236}">
                <a16:creationId xmlns:a16="http://schemas.microsoft.com/office/drawing/2014/main" id="{D9195B7E-5173-52F3-7654-5192897A30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5099" y="1260006"/>
            <a:ext cx="692014" cy="7082166"/>
          </a:xfrm>
          <a:prstGeom prst="bentConnector2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>
            <a:extLst>
              <a:ext uri="{FF2B5EF4-FFF2-40B4-BE49-F238E27FC236}">
                <a16:creationId xmlns:a16="http://schemas.microsoft.com/office/drawing/2014/main" id="{CED4D9D8-8747-9C01-4012-14923A556DF4}"/>
              </a:ext>
            </a:extLst>
          </p:cNvPr>
          <p:cNvCxnSpPr>
            <a:cxnSpLocks/>
          </p:cNvCxnSpPr>
          <p:nvPr/>
        </p:nvCxnSpPr>
        <p:spPr>
          <a:xfrm>
            <a:off x="9962183" y="2270172"/>
            <a:ext cx="856463" cy="305622"/>
          </a:xfrm>
          <a:prstGeom prst="bentConnector3">
            <a:avLst>
              <a:gd name="adj1" fmla="val 6815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dirty="0"/>
              <a:t>/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dirty="0"/>
              <a:t> Pipeline Registers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E7C70A5-6454-DE33-D982-4CC49B29DD74}"/>
              </a:ext>
            </a:extLst>
          </p:cNvPr>
          <p:cNvCxnSpPr>
            <a:cxnSpLocks/>
          </p:cNvCxnSpPr>
          <p:nvPr/>
        </p:nvCxnSpPr>
        <p:spPr>
          <a:xfrm flipV="1">
            <a:off x="4812517" y="3982073"/>
            <a:ext cx="2683887" cy="572362"/>
          </a:xfrm>
          <a:prstGeom prst="bentConnector3">
            <a:avLst>
              <a:gd name="adj1" fmla="val 90884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43ACF-4E68-347C-93D1-8467487E4111}"/>
              </a:ext>
            </a:extLst>
          </p:cNvPr>
          <p:cNvCxnSpPr>
            <a:cxnSpLocks/>
          </p:cNvCxnSpPr>
          <p:nvPr/>
        </p:nvCxnSpPr>
        <p:spPr>
          <a:xfrm>
            <a:off x="7734505" y="38682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E41A5BC-6622-24A7-3C8F-F77F1D8C4B78}"/>
              </a:ext>
            </a:extLst>
          </p:cNvPr>
          <p:cNvSpPr/>
          <p:nvPr/>
        </p:nvSpPr>
        <p:spPr>
          <a:xfrm>
            <a:off x="1921794" y="28164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15ECD233-F15E-7B67-E1EC-44CF3DAC5874}"/>
              </a:ext>
            </a:extLst>
          </p:cNvPr>
          <p:cNvSpPr>
            <a:spLocks/>
          </p:cNvSpPr>
          <p:nvPr/>
        </p:nvSpPr>
        <p:spPr>
          <a:xfrm>
            <a:off x="8030846" y="29907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9FA61C4-CEAC-B7AC-9818-54C304612C08}"/>
              </a:ext>
            </a:extLst>
          </p:cNvPr>
          <p:cNvSpPr/>
          <p:nvPr/>
        </p:nvSpPr>
        <p:spPr>
          <a:xfrm>
            <a:off x="6374694" y="29190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861E35C-2A83-3A2B-79FC-EA448C7CA87F}"/>
              </a:ext>
            </a:extLst>
          </p:cNvPr>
          <p:cNvSpPr>
            <a:spLocks/>
          </p:cNvSpPr>
          <p:nvPr/>
        </p:nvSpPr>
        <p:spPr>
          <a:xfrm>
            <a:off x="2017338" y="18271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ACEE7E70-171D-CE35-5AC6-1D4EB1066B57}"/>
              </a:ext>
            </a:extLst>
          </p:cNvPr>
          <p:cNvSpPr/>
          <p:nvPr/>
        </p:nvSpPr>
        <p:spPr>
          <a:xfrm>
            <a:off x="4080128" y="41252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449" name="Isosceles Triangle 59">
            <a:extLst>
              <a:ext uri="{FF2B5EF4-FFF2-40B4-BE49-F238E27FC236}">
                <a16:creationId xmlns:a16="http://schemas.microsoft.com/office/drawing/2014/main" id="{8475C2F8-3C56-E6D1-725B-D32164FB4203}"/>
              </a:ext>
            </a:extLst>
          </p:cNvPr>
          <p:cNvSpPr>
            <a:spLocks noChangeAspect="1"/>
          </p:cNvSpPr>
          <p:nvPr/>
        </p:nvSpPr>
        <p:spPr>
          <a:xfrm>
            <a:off x="5484592" y="38697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0" name="Isosceles Triangle 59">
            <a:extLst>
              <a:ext uri="{FF2B5EF4-FFF2-40B4-BE49-F238E27FC236}">
                <a16:creationId xmlns:a16="http://schemas.microsoft.com/office/drawing/2014/main" id="{D6AD111D-ED96-E5CB-9C4B-DA766FF5EA10}"/>
              </a:ext>
            </a:extLst>
          </p:cNvPr>
          <p:cNvSpPr/>
          <p:nvPr/>
        </p:nvSpPr>
        <p:spPr>
          <a:xfrm>
            <a:off x="9871161" y="39818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C6A04DB-B599-4BDB-E3EE-B7B3FBFCEE02}"/>
              </a:ext>
            </a:extLst>
          </p:cNvPr>
          <p:cNvGrpSpPr/>
          <p:nvPr/>
        </p:nvGrpSpPr>
        <p:grpSpPr>
          <a:xfrm>
            <a:off x="1227564" y="2711486"/>
            <a:ext cx="349772" cy="747357"/>
            <a:chOff x="959047" y="3126189"/>
            <a:chExt cx="415675" cy="914792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9EFEDAA-8C01-B3AC-AED8-2DAC8D5B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453" name="Isosceles Triangle 58">
              <a:extLst>
                <a:ext uri="{FF2B5EF4-FFF2-40B4-BE49-F238E27FC236}">
                  <a16:creationId xmlns:a16="http://schemas.microsoft.com/office/drawing/2014/main" id="{C183D8A5-C645-2E25-6855-AE06078D2D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56F6A1B-24DB-684A-B47C-22CB72DBA22B}"/>
              </a:ext>
            </a:extLst>
          </p:cNvPr>
          <p:cNvCxnSpPr>
            <a:cxnSpLocks/>
          </p:cNvCxnSpPr>
          <p:nvPr/>
        </p:nvCxnSpPr>
        <p:spPr>
          <a:xfrm>
            <a:off x="3342648" y="3392499"/>
            <a:ext cx="100584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65731BF9-A936-F41F-3893-D3CFEEFD8874}"/>
              </a:ext>
            </a:extLst>
          </p:cNvPr>
          <p:cNvCxnSpPr/>
          <p:nvPr/>
        </p:nvCxnSpPr>
        <p:spPr>
          <a:xfrm>
            <a:off x="3175692" y="3392499"/>
            <a:ext cx="0" cy="1060704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F1BCAA16-A9BE-0583-7056-1688FA86D7DB}"/>
              </a:ext>
            </a:extLst>
          </p:cNvPr>
          <p:cNvCxnSpPr>
            <a:cxnSpLocks/>
          </p:cNvCxnSpPr>
          <p:nvPr/>
        </p:nvCxnSpPr>
        <p:spPr>
          <a:xfrm flipV="1">
            <a:off x="3172971" y="44544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D9086B67-901E-57D2-9DD1-67F8085A3AF3}"/>
              </a:ext>
            </a:extLst>
          </p:cNvPr>
          <p:cNvCxnSpPr>
            <a:cxnSpLocks/>
          </p:cNvCxnSpPr>
          <p:nvPr/>
        </p:nvCxnSpPr>
        <p:spPr>
          <a:xfrm flipV="1">
            <a:off x="5777563" y="3117835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467">
            <a:extLst>
              <a:ext uri="{FF2B5EF4-FFF2-40B4-BE49-F238E27FC236}">
                <a16:creationId xmlns:a16="http://schemas.microsoft.com/office/drawing/2014/main" id="{0AFDD6AD-3CD3-831D-A1EC-946BD718EA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010" y="24758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91F6AAF-0F93-13CB-68B8-873C61A06A34}"/>
              </a:ext>
            </a:extLst>
          </p:cNvPr>
          <p:cNvGrpSpPr/>
          <p:nvPr/>
        </p:nvGrpSpPr>
        <p:grpSpPr>
          <a:xfrm>
            <a:off x="9105690" y="3027619"/>
            <a:ext cx="1021734" cy="1127284"/>
            <a:chOff x="9120628" y="3586419"/>
            <a:chExt cx="1021734" cy="1127284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E15CB307-095E-A300-DD96-71E70C8AF812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EFCC1B8-8381-7596-F802-2BD0F0EEA0A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AEA2568-A9EA-3E23-2ECB-39F33A0F0420}"/>
              </a:ext>
            </a:extLst>
          </p:cNvPr>
          <p:cNvCxnSpPr>
            <a:cxnSpLocks/>
          </p:cNvCxnSpPr>
          <p:nvPr/>
        </p:nvCxnSpPr>
        <p:spPr>
          <a:xfrm>
            <a:off x="7734505" y="31028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BE214107-3A44-4B2A-60D8-516B92827ED9}"/>
              </a:ext>
            </a:extLst>
          </p:cNvPr>
          <p:cNvSpPr txBox="1"/>
          <p:nvPr/>
        </p:nvSpPr>
        <p:spPr>
          <a:xfrm>
            <a:off x="1239344" y="35613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28A50B9-7A3C-3DF6-0731-5EFEEA2C1300}"/>
              </a:ext>
            </a:extLst>
          </p:cNvPr>
          <p:cNvCxnSpPr>
            <a:cxnSpLocks/>
            <a:stCxn id="475" idx="0"/>
            <a:endCxn id="453" idx="3"/>
          </p:cNvCxnSpPr>
          <p:nvPr/>
        </p:nvCxnSpPr>
        <p:spPr>
          <a:xfrm flipV="1">
            <a:off x="1410224" y="34588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95A6D976-4AF3-ED82-DAB2-BE05C4738E46}"/>
              </a:ext>
            </a:extLst>
          </p:cNvPr>
          <p:cNvCxnSpPr>
            <a:cxnSpLocks/>
          </p:cNvCxnSpPr>
          <p:nvPr/>
        </p:nvCxnSpPr>
        <p:spPr>
          <a:xfrm flipV="1">
            <a:off x="5565759" y="40030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7282877A-5375-DCDA-4E34-0FA2D7BBC612}"/>
              </a:ext>
            </a:extLst>
          </p:cNvPr>
          <p:cNvSpPr txBox="1"/>
          <p:nvPr/>
        </p:nvSpPr>
        <p:spPr>
          <a:xfrm>
            <a:off x="9799005" y="42837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5AAC99D8-8DF0-1F41-A836-B456B425ADD6}"/>
              </a:ext>
            </a:extLst>
          </p:cNvPr>
          <p:cNvCxnSpPr>
            <a:cxnSpLocks/>
            <a:stCxn id="483" idx="0"/>
          </p:cNvCxnSpPr>
          <p:nvPr/>
        </p:nvCxnSpPr>
        <p:spPr>
          <a:xfrm flipV="1">
            <a:off x="9969885" y="41546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Box 484">
            <a:extLst>
              <a:ext uri="{FF2B5EF4-FFF2-40B4-BE49-F238E27FC236}">
                <a16:creationId xmlns:a16="http://schemas.microsoft.com/office/drawing/2014/main" id="{FCACB60A-C5C7-D03F-9DEB-4B55ABF6CEAC}"/>
              </a:ext>
            </a:extLst>
          </p:cNvPr>
          <p:cNvSpPr txBox="1"/>
          <p:nvPr/>
        </p:nvSpPr>
        <p:spPr>
          <a:xfrm>
            <a:off x="8880484" y="278808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10B7973-34CC-BD23-F19E-BD9665EC9DBD}"/>
              </a:ext>
            </a:extLst>
          </p:cNvPr>
          <p:cNvGrpSpPr/>
          <p:nvPr/>
        </p:nvGrpSpPr>
        <p:grpSpPr>
          <a:xfrm>
            <a:off x="6140941" y="3641630"/>
            <a:ext cx="2964314" cy="605832"/>
            <a:chOff x="6389559" y="4187510"/>
            <a:chExt cx="2964314" cy="605832"/>
          </a:xfrm>
        </p:grpSpPr>
        <p:cxnSp>
          <p:nvCxnSpPr>
            <p:cNvPr id="487" name="Elbow Connector 486">
              <a:extLst>
                <a:ext uri="{FF2B5EF4-FFF2-40B4-BE49-F238E27FC236}">
                  <a16:creationId xmlns:a16="http://schemas.microsoft.com/office/drawing/2014/main" id="{59023D97-5C20-19FF-87DD-E9F6F0D4A9ED}"/>
                </a:ext>
              </a:extLst>
            </p:cNvPr>
            <p:cNvCxnSpPr/>
            <p:nvPr/>
          </p:nvCxnSpPr>
          <p:spPr>
            <a:xfrm>
              <a:off x="6389559" y="4187510"/>
              <a:ext cx="2441448" cy="605832"/>
            </a:xfrm>
            <a:prstGeom prst="bentConnector3">
              <a:avLst>
                <a:gd name="adj1" fmla="val 4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Elbow Connector 487">
              <a:extLst>
                <a:ext uri="{FF2B5EF4-FFF2-40B4-BE49-F238E27FC236}">
                  <a16:creationId xmlns:a16="http://schemas.microsoft.com/office/drawing/2014/main" id="{173BCF7C-84DB-29ED-C9FE-E9CEE772A90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981101" y="4414994"/>
              <a:ext cx="207016" cy="53852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Elbow Connector 488">
              <a:extLst>
                <a:ext uri="{FF2B5EF4-FFF2-40B4-BE49-F238E27FC236}">
                  <a16:creationId xmlns:a16="http://schemas.microsoft.com/office/drawing/2014/main" id="{C2F7AADE-9142-1AAB-FDC8-B2C136C4F8A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TextBox 490">
            <a:extLst>
              <a:ext uri="{FF2B5EF4-FFF2-40B4-BE49-F238E27FC236}">
                <a16:creationId xmlns:a16="http://schemas.microsoft.com/office/drawing/2014/main" id="{EB23AFD9-F5F9-BF42-7F66-391DBDF10649}"/>
              </a:ext>
            </a:extLst>
          </p:cNvPr>
          <p:cNvSpPr txBox="1"/>
          <p:nvPr/>
        </p:nvSpPr>
        <p:spPr>
          <a:xfrm>
            <a:off x="6112180" y="3999448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rs2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8579F463-E819-D4AA-0825-5C614E378D0E}"/>
              </a:ext>
            </a:extLst>
          </p:cNvPr>
          <p:cNvSpPr txBox="1"/>
          <p:nvPr/>
        </p:nvSpPr>
        <p:spPr>
          <a:xfrm>
            <a:off x="5983686" y="4324894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493" name="Straight Arrow Connector 492">
            <a:extLst>
              <a:ext uri="{FF2B5EF4-FFF2-40B4-BE49-F238E27FC236}">
                <a16:creationId xmlns:a16="http://schemas.microsoft.com/office/drawing/2014/main" id="{2016DE3C-3410-2175-B626-78B705166A36}"/>
              </a:ext>
            </a:extLst>
          </p:cNvPr>
          <p:cNvCxnSpPr>
            <a:cxnSpLocks/>
          </p:cNvCxnSpPr>
          <p:nvPr/>
        </p:nvCxnSpPr>
        <p:spPr>
          <a:xfrm flipV="1">
            <a:off x="967167" y="30851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033FAF01-F844-9A18-8447-789A55B86802}"/>
              </a:ext>
            </a:extLst>
          </p:cNvPr>
          <p:cNvCxnSpPr>
            <a:cxnSpLocks/>
          </p:cNvCxnSpPr>
          <p:nvPr/>
        </p:nvCxnSpPr>
        <p:spPr>
          <a:xfrm flipV="1">
            <a:off x="1569109" y="30953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768FB0AC-13D1-5AC6-15CE-3E9BCB92EAE1}"/>
              </a:ext>
            </a:extLst>
          </p:cNvPr>
          <p:cNvSpPr txBox="1"/>
          <p:nvPr/>
        </p:nvSpPr>
        <p:spPr>
          <a:xfrm>
            <a:off x="1528045" y="18206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02A5A9CB-E787-D793-7412-2C866F337174}"/>
              </a:ext>
            </a:extLst>
          </p:cNvPr>
          <p:cNvCxnSpPr>
            <a:cxnSpLocks/>
          </p:cNvCxnSpPr>
          <p:nvPr/>
        </p:nvCxnSpPr>
        <p:spPr>
          <a:xfrm flipH="1">
            <a:off x="1829750" y="19379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D0932ADF-11E5-33F2-0CE2-9680A433E254}"/>
              </a:ext>
            </a:extLst>
          </p:cNvPr>
          <p:cNvCxnSpPr>
            <a:cxnSpLocks/>
          </p:cNvCxnSpPr>
          <p:nvPr/>
        </p:nvCxnSpPr>
        <p:spPr>
          <a:xfrm flipV="1">
            <a:off x="10128617" y="3147563"/>
            <a:ext cx="690457" cy="2414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7129708-06EE-43A6-87CD-5313AB911932}"/>
              </a:ext>
            </a:extLst>
          </p:cNvPr>
          <p:cNvGrpSpPr/>
          <p:nvPr/>
        </p:nvGrpSpPr>
        <p:grpSpPr>
          <a:xfrm>
            <a:off x="1707772" y="2197296"/>
            <a:ext cx="5788632" cy="740274"/>
            <a:chOff x="1910968" y="2756096"/>
            <a:chExt cx="5788632" cy="740274"/>
          </a:xfrm>
        </p:grpSpPr>
        <p:cxnSp>
          <p:nvCxnSpPr>
            <p:cNvPr id="503" name="Elbow Connector 502">
              <a:extLst>
                <a:ext uri="{FF2B5EF4-FFF2-40B4-BE49-F238E27FC236}">
                  <a16:creationId xmlns:a16="http://schemas.microsoft.com/office/drawing/2014/main" id="{BCD90A63-CDE1-75E8-30E0-762EB8968D5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286676F1-1BE2-FB65-90F0-820B3A17A315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39502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Elbow Connector 504">
              <a:extLst>
                <a:ext uri="{FF2B5EF4-FFF2-40B4-BE49-F238E27FC236}">
                  <a16:creationId xmlns:a16="http://schemas.microsoft.com/office/drawing/2014/main" id="{1AFA7D6C-A10C-B631-A988-927449BD6F6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27400" y="3024170"/>
              <a:ext cx="740274" cy="20412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7E58E7C1-429E-3B79-6B58-32EE4691D3E7}"/>
              </a:ext>
            </a:extLst>
          </p:cNvPr>
          <p:cNvGrpSpPr/>
          <p:nvPr/>
        </p:nvGrpSpPr>
        <p:grpSpPr>
          <a:xfrm>
            <a:off x="1577336" y="2401968"/>
            <a:ext cx="440557" cy="708802"/>
            <a:chOff x="1780532" y="2960768"/>
            <a:chExt cx="440557" cy="708802"/>
          </a:xfrm>
        </p:grpSpPr>
        <p:cxnSp>
          <p:nvCxnSpPr>
            <p:cNvPr id="508" name="Elbow Connector 507">
              <a:extLst>
                <a:ext uri="{FF2B5EF4-FFF2-40B4-BE49-F238E27FC236}">
                  <a16:creationId xmlns:a16="http://schemas.microsoft.com/office/drawing/2014/main" id="{9CFD356F-0F36-A4C4-4F74-D4456323589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711627" y="3160108"/>
              <a:ext cx="708802" cy="310122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5673244B-288C-EDB5-16AC-D8C9EE860582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242AC9F-44CD-BE1E-9133-7387CC131B8D}"/>
              </a:ext>
            </a:extLst>
          </p:cNvPr>
          <p:cNvGrpSpPr/>
          <p:nvPr/>
        </p:nvGrpSpPr>
        <p:grpSpPr>
          <a:xfrm>
            <a:off x="230959" y="1560797"/>
            <a:ext cx="10587687" cy="1852297"/>
            <a:chOff x="434155" y="2119597"/>
            <a:chExt cx="10587687" cy="1852297"/>
          </a:xfrm>
        </p:grpSpPr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2C059E22-E6B5-BF6F-09DB-AC8118515F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44655" y="-1285299"/>
              <a:ext cx="1846693" cy="8667694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>
              <a:extLst>
                <a:ext uri="{FF2B5EF4-FFF2-40B4-BE49-F238E27FC236}">
                  <a16:creationId xmlns:a16="http://schemas.microsoft.com/office/drawing/2014/main" id="{CCC4367A-4C82-8E8B-BD1B-CDA0A25464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196730C-5E14-E92B-3989-E86213D6EE27}"/>
                </a:ext>
              </a:extLst>
            </p:cNvPr>
            <p:cNvCxnSpPr>
              <a:cxnSpLocks/>
            </p:cNvCxnSpPr>
            <p:nvPr/>
          </p:nvCxnSpPr>
          <p:spPr>
            <a:xfrm>
              <a:off x="9102026" y="3376628"/>
              <a:ext cx="1919816" cy="11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rapezoid 132">
            <a:extLst>
              <a:ext uri="{FF2B5EF4-FFF2-40B4-BE49-F238E27FC236}">
                <a16:creationId xmlns:a16="http://schemas.microsoft.com/office/drawing/2014/main" id="{6ACD7D94-A001-7F3D-334E-7FFB46F41488}"/>
              </a:ext>
            </a:extLst>
          </p:cNvPr>
          <p:cNvSpPr/>
          <p:nvPr/>
        </p:nvSpPr>
        <p:spPr>
          <a:xfrm rot="5400000">
            <a:off x="7315473" y="29791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4" name="Trapezoid 133">
            <a:extLst>
              <a:ext uri="{FF2B5EF4-FFF2-40B4-BE49-F238E27FC236}">
                <a16:creationId xmlns:a16="http://schemas.microsoft.com/office/drawing/2014/main" id="{7A07D716-0CB9-F5BF-96D0-CCF46D8C8E97}"/>
              </a:ext>
            </a:extLst>
          </p:cNvPr>
          <p:cNvSpPr/>
          <p:nvPr/>
        </p:nvSpPr>
        <p:spPr>
          <a:xfrm rot="5400000">
            <a:off x="7315473" y="37509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35" name="Trapezoid 134">
            <a:extLst>
              <a:ext uri="{FF2B5EF4-FFF2-40B4-BE49-F238E27FC236}">
                <a16:creationId xmlns:a16="http://schemas.microsoft.com/office/drawing/2014/main" id="{32FCDBA4-F196-D071-8BFB-C0107C132FD2}"/>
              </a:ext>
            </a:extLst>
          </p:cNvPr>
          <p:cNvSpPr/>
          <p:nvPr/>
        </p:nvSpPr>
        <p:spPr>
          <a:xfrm rot="5400000">
            <a:off x="427119" y="29513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E337EC3-D1B0-90E9-959C-2B346F666AA1}"/>
              </a:ext>
            </a:extLst>
          </p:cNvPr>
          <p:cNvGrpSpPr/>
          <p:nvPr/>
        </p:nvGrpSpPr>
        <p:grpSpPr>
          <a:xfrm>
            <a:off x="466423" y="1690196"/>
            <a:ext cx="2379144" cy="1271016"/>
            <a:chOff x="669619" y="2248996"/>
            <a:chExt cx="2379144" cy="127101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ED6C325-E638-ACFE-36AC-6A9D60C0797D}"/>
                </a:ext>
              </a:extLst>
            </p:cNvPr>
            <p:cNvGrpSpPr/>
            <p:nvPr/>
          </p:nvGrpSpPr>
          <p:grpSpPr>
            <a:xfrm>
              <a:off x="669619" y="2261061"/>
              <a:ext cx="2379144" cy="1241793"/>
              <a:chOff x="669619" y="2261061"/>
              <a:chExt cx="2379144" cy="1241793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4E70E1-8093-424D-BD88-DE60AB964912}"/>
                  </a:ext>
                </a:extLst>
              </p:cNvPr>
              <p:cNvGrpSpPr/>
              <p:nvPr/>
            </p:nvGrpSpPr>
            <p:grpSpPr>
              <a:xfrm>
                <a:off x="672367" y="2261061"/>
                <a:ext cx="2376396" cy="486079"/>
                <a:chOff x="672367" y="2261061"/>
                <a:chExt cx="2376396" cy="486079"/>
              </a:xfrm>
            </p:grpSpPr>
            <p:cxnSp>
              <p:nvCxnSpPr>
                <p:cNvPr id="144" name="Elbow Connector 143">
                  <a:extLst>
                    <a:ext uri="{FF2B5EF4-FFF2-40B4-BE49-F238E27FC236}">
                      <a16:creationId xmlns:a16="http://schemas.microsoft.com/office/drawing/2014/main" id="{52A6888C-11BF-3D4E-4498-395000741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67509" y="2261061"/>
                  <a:ext cx="181254" cy="486079"/>
                </a:xfrm>
                <a:prstGeom prst="bentConnector2">
                  <a:avLst/>
                </a:prstGeom>
                <a:ln w="28575">
                  <a:solidFill>
                    <a:schemeClr val="bg1"/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1B224FFB-71D6-C1BA-50BD-28E54D4D5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367" y="2264558"/>
                  <a:ext cx="2371694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02AA6961-6FE0-99E8-CCD0-F97A4E5F17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E3CB5D-A6E7-DB26-22CB-C249110A32D1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110DBC6-7024-5326-471D-B03B665C869E}"/>
              </a:ext>
            </a:extLst>
          </p:cNvPr>
          <p:cNvSpPr txBox="1"/>
          <p:nvPr/>
        </p:nvSpPr>
        <p:spPr>
          <a:xfrm>
            <a:off x="5401750" y="4121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FD30E475-8B27-7D96-C6EB-C2BCDE5F36E5}"/>
              </a:ext>
            </a:extLst>
          </p:cNvPr>
          <p:cNvCxnSpPr>
            <a:cxnSpLocks/>
          </p:cNvCxnSpPr>
          <p:nvPr/>
        </p:nvCxnSpPr>
        <p:spPr>
          <a:xfrm>
            <a:off x="5777563" y="3641630"/>
            <a:ext cx="5760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19D43AD4-C12C-A104-42C4-5E1FEB6EFFEA}"/>
              </a:ext>
            </a:extLst>
          </p:cNvPr>
          <p:cNvCxnSpPr>
            <a:cxnSpLocks/>
          </p:cNvCxnSpPr>
          <p:nvPr/>
        </p:nvCxnSpPr>
        <p:spPr>
          <a:xfrm>
            <a:off x="8657997" y="3409140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BF214B76-A78D-F932-101F-86B323BBF2D4}"/>
              </a:ext>
            </a:extLst>
          </p:cNvPr>
          <p:cNvSpPr txBox="1"/>
          <p:nvPr/>
        </p:nvSpPr>
        <p:spPr>
          <a:xfrm>
            <a:off x="8918670" y="2002101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15A8019-9FAB-27E1-0C03-95F862A76EB7}"/>
              </a:ext>
            </a:extLst>
          </p:cNvPr>
          <p:cNvCxnSpPr>
            <a:cxnSpLocks/>
          </p:cNvCxnSpPr>
          <p:nvPr/>
        </p:nvCxnSpPr>
        <p:spPr>
          <a:xfrm flipH="1">
            <a:off x="9220375" y="2119372"/>
            <a:ext cx="9144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Elbow Connector 525">
            <a:extLst>
              <a:ext uri="{FF2B5EF4-FFF2-40B4-BE49-F238E27FC236}">
                <a16:creationId xmlns:a16="http://schemas.microsoft.com/office/drawing/2014/main" id="{A4678C37-8877-B867-375B-7A6369CE279D}"/>
              </a:ext>
            </a:extLst>
          </p:cNvPr>
          <p:cNvCxnSpPr>
            <a:cxnSpLocks/>
          </p:cNvCxnSpPr>
          <p:nvPr/>
        </p:nvCxnSpPr>
        <p:spPr>
          <a:xfrm>
            <a:off x="7290562" y="2201258"/>
            <a:ext cx="2024070" cy="269035"/>
          </a:xfrm>
          <a:prstGeom prst="bentConnector3">
            <a:avLst>
              <a:gd name="adj1" fmla="val 84786"/>
            </a:avLst>
          </a:prstGeom>
          <a:ln w="28575">
            <a:solidFill>
              <a:schemeClr val="bg1"/>
            </a:solidFill>
            <a:headEnd type="oval" w="med" len="med"/>
            <a:tailEnd type="triangle" w="lg" len="lg"/>
          </a:ln>
          <a:effectLst>
            <a:glow rad="101600">
              <a:srgbClr val="00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575">
            <a:extLst>
              <a:ext uri="{FF2B5EF4-FFF2-40B4-BE49-F238E27FC236}">
                <a16:creationId xmlns:a16="http://schemas.microsoft.com/office/drawing/2014/main" id="{2DD4C877-6FD5-4A91-AADC-5A0A6A5592FD}"/>
              </a:ext>
            </a:extLst>
          </p:cNvPr>
          <p:cNvCxnSpPr>
            <a:cxnSpLocks/>
          </p:cNvCxnSpPr>
          <p:nvPr/>
        </p:nvCxnSpPr>
        <p:spPr>
          <a:xfrm flipV="1">
            <a:off x="2856277" y="3118179"/>
            <a:ext cx="1489082" cy="274320"/>
          </a:xfrm>
          <a:prstGeom prst="bentConnector3">
            <a:avLst>
              <a:gd name="adj1" fmla="val 32806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>
            <a:extLst>
              <a:ext uri="{FF2B5EF4-FFF2-40B4-BE49-F238E27FC236}">
                <a16:creationId xmlns:a16="http://schemas.microsoft.com/office/drawing/2014/main" id="{D9E5BD6D-297A-B452-5FBF-916ED42A91FF}"/>
              </a:ext>
            </a:extLst>
          </p:cNvPr>
          <p:cNvSpPr txBox="1"/>
          <p:nvPr/>
        </p:nvSpPr>
        <p:spPr>
          <a:xfrm>
            <a:off x="11036574" y="5279397"/>
            <a:ext cx="106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(decode for </a:t>
            </a:r>
            <a:r>
              <a:rPr lang="en-US" sz="1800" i="1" dirty="0" err="1">
                <a:solidFill>
                  <a:schemeClr val="accent2"/>
                </a:solidFill>
                <a:latin typeface="18 VAG Rounded Light   02390" pitchFamily="2" charset="0"/>
              </a:rPr>
              <a:t>rsW</a:t>
            </a:r>
            <a:r>
              <a:rPr lang="en-US" sz="1800" dirty="0">
                <a:solidFill>
                  <a:schemeClr val="accent2"/>
                </a:solidFill>
                <a:latin typeface="18 VAG Rounded Light   02390" pitchFamily="2" charset="0"/>
              </a:rPr>
              <a:t>)</a:t>
            </a:r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B1470FB-C416-D3CC-9EBD-C6FBB8F81D00}"/>
              </a:ext>
            </a:extLst>
          </p:cNvPr>
          <p:cNvGrpSpPr/>
          <p:nvPr/>
        </p:nvGrpSpPr>
        <p:grpSpPr>
          <a:xfrm>
            <a:off x="4055975" y="1825965"/>
            <a:ext cx="7168896" cy="1027301"/>
            <a:chOff x="4055975" y="1825965"/>
            <a:chExt cx="7168896" cy="102730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5E29680-B977-8B0B-8E6B-55104FEA9ADD}"/>
                </a:ext>
              </a:extLst>
            </p:cNvPr>
            <p:cNvGrpSpPr/>
            <p:nvPr/>
          </p:nvGrpSpPr>
          <p:grpSpPr>
            <a:xfrm>
              <a:off x="4055975" y="1825965"/>
              <a:ext cx="7168896" cy="1027301"/>
              <a:chOff x="4070913" y="2238461"/>
              <a:chExt cx="7168896" cy="1027301"/>
            </a:xfrm>
            <a:effectLst/>
          </p:grpSpPr>
          <p:cxnSp>
            <p:nvCxnSpPr>
              <p:cNvPr id="150" name="Elbow Connector 149">
                <a:extLst>
                  <a:ext uri="{FF2B5EF4-FFF2-40B4-BE49-F238E27FC236}">
                    <a16:creationId xmlns:a16="http://schemas.microsoft.com/office/drawing/2014/main" id="{3F8F48AB-D505-1491-502F-CC4B168C4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4344" y="2238461"/>
                <a:ext cx="131515" cy="102730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B7DA09E-4747-6242-3784-D0AEA0EBB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0913" y="2242268"/>
                <a:ext cx="7168896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8" name="Elbow Connector 617">
              <a:extLst>
                <a:ext uri="{FF2B5EF4-FFF2-40B4-BE49-F238E27FC236}">
                  <a16:creationId xmlns:a16="http://schemas.microsoft.com/office/drawing/2014/main" id="{DD2577B8-2401-4704-E78D-A493170AF6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875270" y="2014269"/>
              <a:ext cx="658616" cy="283745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1DAEDC87-0EFB-5C07-F7AB-0A63C0D59964}"/>
              </a:ext>
            </a:extLst>
          </p:cNvPr>
          <p:cNvGrpSpPr/>
          <p:nvPr/>
        </p:nvGrpSpPr>
        <p:grpSpPr>
          <a:xfrm>
            <a:off x="3795654" y="1690196"/>
            <a:ext cx="7613711" cy="3439441"/>
            <a:chOff x="3795654" y="1690196"/>
            <a:chExt cx="7613711" cy="3439441"/>
          </a:xfrm>
          <a:effectLst>
            <a:glow rad="101600">
              <a:srgbClr val="000000">
                <a:alpha val="61000"/>
              </a:srgbClr>
            </a:glow>
          </a:effectLst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76E6B05-31C2-3D0E-13A7-FBC01BE628BB}"/>
                </a:ext>
              </a:extLst>
            </p:cNvPr>
            <p:cNvGrpSpPr/>
            <p:nvPr/>
          </p:nvGrpSpPr>
          <p:grpSpPr>
            <a:xfrm>
              <a:off x="3795654" y="1690196"/>
              <a:ext cx="7613711" cy="3439441"/>
              <a:chOff x="3814417" y="2281952"/>
              <a:chExt cx="7613711" cy="3439441"/>
            </a:xfrm>
            <a:effectLst/>
          </p:grpSpPr>
          <p:cxnSp>
            <p:nvCxnSpPr>
              <p:cNvPr id="590" name="Straight Connector 589">
                <a:extLst>
                  <a:ext uri="{FF2B5EF4-FFF2-40B4-BE49-F238E27FC236}">
                    <a16:creationId xmlns:a16="http://schemas.microsoft.com/office/drawing/2014/main" id="{64DBC282-069C-AD73-D9D5-A3256099D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4417" y="2297776"/>
                <a:ext cx="7613711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Elbow Connector 590">
                <a:extLst>
                  <a:ext uri="{FF2B5EF4-FFF2-40B4-BE49-F238E27FC236}">
                    <a16:creationId xmlns:a16="http://schemas.microsoft.com/office/drawing/2014/main" id="{3FCADA80-E56C-5D3E-D39F-6799C24FB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937" y="2281952"/>
                <a:ext cx="1030757" cy="3439441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9" name="Elbow Connector 618">
              <a:extLst>
                <a:ext uri="{FF2B5EF4-FFF2-40B4-BE49-F238E27FC236}">
                  <a16:creationId xmlns:a16="http://schemas.microsoft.com/office/drawing/2014/main" id="{E94B494A-AF46-2AE7-9FF1-83C204DAD78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19475" y="2007011"/>
              <a:ext cx="1113842" cy="535651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9FF65E7-87EF-1814-1F61-D60B4CD1FD3E}"/>
              </a:ext>
            </a:extLst>
          </p:cNvPr>
          <p:cNvGrpSpPr/>
          <p:nvPr/>
        </p:nvGrpSpPr>
        <p:grpSpPr>
          <a:xfrm>
            <a:off x="10817904" y="2411805"/>
            <a:ext cx="267680" cy="873172"/>
            <a:chOff x="10468098" y="2970605"/>
            <a:chExt cx="267680" cy="87317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623BBD-8357-B794-0F97-63341837107B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47BCF39-4120-49D7-5F39-3E4A5D03A617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47E5071-BE0E-344D-5B42-0C0560817BE2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155" name="Trapezoid 154">
              <a:extLst>
                <a:ext uri="{FF2B5EF4-FFF2-40B4-BE49-F238E27FC236}">
                  <a16:creationId xmlns:a16="http://schemas.microsoft.com/office/drawing/2014/main" id="{14F71209-C6F2-6A1F-9AF5-FDF3FA5F3C5B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E5FF1BB-EE66-1630-752B-54249BDEA307}"/>
              </a:ext>
            </a:extLst>
          </p:cNvPr>
          <p:cNvSpPr/>
          <p:nvPr/>
        </p:nvSpPr>
        <p:spPr>
          <a:xfrm>
            <a:off x="4347250" y="23592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298A08E6-2030-048F-BD11-3B74DBFC1F3B}"/>
              </a:ext>
            </a:extLst>
          </p:cNvPr>
          <p:cNvSpPr txBox="1"/>
          <p:nvPr/>
        </p:nvSpPr>
        <p:spPr>
          <a:xfrm>
            <a:off x="6112180" y="246038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rs1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D9CC97C7-6AC6-240A-2D3D-9C9747051B8B}"/>
              </a:ext>
            </a:extLst>
          </p:cNvPr>
          <p:cNvSpPr txBox="1"/>
          <p:nvPr/>
        </p:nvSpPr>
        <p:spPr>
          <a:xfrm>
            <a:off x="6020034" y="197105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BB8ECC3A-CFE3-3E60-6A89-FBA6F8D5CCF0}"/>
              </a:ext>
            </a:extLst>
          </p:cNvPr>
          <p:cNvSpPr txBox="1"/>
          <p:nvPr/>
        </p:nvSpPr>
        <p:spPr>
          <a:xfrm>
            <a:off x="8878660" y="2450516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CF5D3A42-62C3-8229-EE50-49C3CDF9C1F2}"/>
              </a:ext>
            </a:extLst>
          </p:cNvPr>
          <p:cNvSpPr txBox="1"/>
          <p:nvPr/>
        </p:nvSpPr>
        <p:spPr>
          <a:xfrm>
            <a:off x="8757067" y="40830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rs2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B34BB988-8E1A-34B9-C23E-5BB95D7BAE84}"/>
              </a:ext>
            </a:extLst>
          </p:cNvPr>
          <p:cNvSpPr txBox="1"/>
          <p:nvPr/>
        </p:nvSpPr>
        <p:spPr>
          <a:xfrm>
            <a:off x="5980948" y="5144116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</a:t>
            </a:r>
            <a:endParaRPr lang="en-US" sz="2000" b="1" baseline="-25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063B44E2-8A27-A52C-BB6B-76BFB75BF909}"/>
              </a:ext>
            </a:extLst>
          </p:cNvPr>
          <p:cNvSpPr txBox="1"/>
          <p:nvPr/>
        </p:nvSpPr>
        <p:spPr>
          <a:xfrm>
            <a:off x="3097693" y="3422163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5F41AB3B-61BA-F03F-A583-195EE8F78DB7}"/>
              </a:ext>
            </a:extLst>
          </p:cNvPr>
          <p:cNvSpPr txBox="1"/>
          <p:nvPr/>
        </p:nvSpPr>
        <p:spPr>
          <a:xfrm>
            <a:off x="3094751" y="26604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ID</a:t>
            </a:r>
            <a:endParaRPr lang="en-US" sz="2000" b="1" baseline="-250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513" name="Freeform 512">
            <a:extLst>
              <a:ext uri="{FF2B5EF4-FFF2-40B4-BE49-F238E27FC236}">
                <a16:creationId xmlns:a16="http://schemas.microsoft.com/office/drawing/2014/main" id="{41D4406A-1EB3-5859-83B4-E66CBF7CBDFD}"/>
              </a:ext>
            </a:extLst>
          </p:cNvPr>
          <p:cNvSpPr>
            <a:spLocks/>
          </p:cNvSpPr>
          <p:nvPr/>
        </p:nvSpPr>
        <p:spPr>
          <a:xfrm>
            <a:off x="9316523" y="2018788"/>
            <a:ext cx="644039" cy="603217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09498AD5-8443-2E18-0403-E14E32206476}"/>
              </a:ext>
            </a:extLst>
          </p:cNvPr>
          <p:cNvSpPr txBox="1"/>
          <p:nvPr/>
        </p:nvSpPr>
        <p:spPr>
          <a:xfrm>
            <a:off x="10365652" y="2036410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r>
              <a:rPr kumimoji="0" lang="en-US" sz="11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</a:t>
            </a:r>
            <a:endParaRPr lang="en-US" sz="2000" b="1" baseline="-25000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EE57B95F-EB3F-355E-6508-92E412E28F6C}"/>
              </a:ext>
            </a:extLst>
          </p:cNvPr>
          <p:cNvSpPr txBox="1"/>
          <p:nvPr/>
        </p:nvSpPr>
        <p:spPr>
          <a:xfrm>
            <a:off x="10317075" y="2589415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</a:t>
            </a:r>
            <a:endParaRPr lang="en-US" sz="2000" b="1" baseline="-25000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B698265C-8605-8C89-10D9-B81B6234AD24}"/>
              </a:ext>
            </a:extLst>
          </p:cNvPr>
          <p:cNvSpPr txBox="1"/>
          <p:nvPr/>
        </p:nvSpPr>
        <p:spPr>
          <a:xfrm>
            <a:off x="8748636" y="5141641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b="1" baseline="-250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55A4B371-557A-8B6D-725E-4F57AD286752}"/>
              </a:ext>
            </a:extLst>
          </p:cNvPr>
          <p:cNvSpPr txBox="1"/>
          <p:nvPr/>
        </p:nvSpPr>
        <p:spPr>
          <a:xfrm>
            <a:off x="10353784" y="5118502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</a:t>
            </a:r>
            <a:endParaRPr lang="en-US" sz="2000" b="1" baseline="-25000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23B24-E07D-2B96-A69B-8E5CE2C19703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22783-4105-3956-8C7D-C587AEEAC6FD}"/>
              </a:ext>
            </a:extLst>
          </p:cNvPr>
          <p:cNvSpPr txBox="1"/>
          <p:nvPr/>
        </p:nvSpPr>
        <p:spPr>
          <a:xfrm>
            <a:off x="3058813" y="946782"/>
            <a:ext cx="286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E4910-079C-A846-1CF2-D067992448C4}"/>
              </a:ext>
            </a:extLst>
          </p:cNvPr>
          <p:cNvSpPr txBox="1"/>
          <p:nvPr/>
        </p:nvSpPr>
        <p:spPr>
          <a:xfrm>
            <a:off x="5963850" y="946782"/>
            <a:ext cx="27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FF8A9-E915-DA0C-812B-1FEB64E3C321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FF3A35-C6C7-D53F-1DDE-1A898B38B599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32" name="Content Placeholder 35">
            <a:extLst>
              <a:ext uri="{FF2B5EF4-FFF2-40B4-BE49-F238E27FC236}">
                <a16:creationId xmlns:a16="http://schemas.microsoft.com/office/drawing/2014/main" id="{16494520-2F28-FE62-9292-238732385834}"/>
              </a:ext>
            </a:extLst>
          </p:cNvPr>
          <p:cNvSpPr txBox="1">
            <a:spLocks/>
          </p:cNvSpPr>
          <p:nvPr/>
        </p:nvSpPr>
        <p:spPr>
          <a:xfrm>
            <a:off x="8035153" y="98706"/>
            <a:ext cx="3964204" cy="692015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/>
              <a:t>Recalculate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PC+4</a:t>
            </a:r>
            <a:r>
              <a:rPr lang="en-US" sz="2000" dirty="0"/>
              <a:t> to avoid sending both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2000" dirty="0"/>
              <a:t>,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PC+4</a:t>
            </a:r>
            <a:r>
              <a:rPr lang="en-US" sz="2000" dirty="0"/>
              <a:t> down pipeline.</a:t>
            </a:r>
            <a:endParaRPr lang="en-US" sz="2000" b="1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5046E6A-D957-A924-FB31-35DE6A77C589}"/>
              </a:ext>
            </a:extLst>
          </p:cNvPr>
          <p:cNvSpPr/>
          <p:nvPr/>
        </p:nvSpPr>
        <p:spPr>
          <a:xfrm>
            <a:off x="9893808" y="877824"/>
            <a:ext cx="228600" cy="1207008"/>
          </a:xfrm>
          <a:custGeom>
            <a:avLst/>
            <a:gdLst>
              <a:gd name="connsiteX0" fmla="*/ 91440 w 228600"/>
              <a:gd name="connsiteY0" fmla="*/ 0 h 1207008"/>
              <a:gd name="connsiteX1" fmla="*/ 182880 w 228600"/>
              <a:gd name="connsiteY1" fmla="*/ 265176 h 1207008"/>
              <a:gd name="connsiteX2" fmla="*/ 192024 w 228600"/>
              <a:gd name="connsiteY2" fmla="*/ 338328 h 1207008"/>
              <a:gd name="connsiteX3" fmla="*/ 201168 w 228600"/>
              <a:gd name="connsiteY3" fmla="*/ 393192 h 1207008"/>
              <a:gd name="connsiteX4" fmla="*/ 192024 w 228600"/>
              <a:gd name="connsiteY4" fmla="*/ 502920 h 1207008"/>
              <a:gd name="connsiteX5" fmla="*/ 173736 w 228600"/>
              <a:gd name="connsiteY5" fmla="*/ 557784 h 1207008"/>
              <a:gd name="connsiteX6" fmla="*/ 128016 w 228600"/>
              <a:gd name="connsiteY6" fmla="*/ 566928 h 1207008"/>
              <a:gd name="connsiteX7" fmla="*/ 36576 w 228600"/>
              <a:gd name="connsiteY7" fmla="*/ 557784 h 1207008"/>
              <a:gd name="connsiteX8" fmla="*/ 9144 w 228600"/>
              <a:gd name="connsiteY8" fmla="*/ 548640 h 1207008"/>
              <a:gd name="connsiteX9" fmla="*/ 0 w 228600"/>
              <a:gd name="connsiteY9" fmla="*/ 521208 h 1207008"/>
              <a:gd name="connsiteX10" fmla="*/ 9144 w 228600"/>
              <a:gd name="connsiteY10" fmla="*/ 484632 h 1207008"/>
              <a:gd name="connsiteX11" fmla="*/ 54864 w 228600"/>
              <a:gd name="connsiteY11" fmla="*/ 438912 h 1207008"/>
              <a:gd name="connsiteX12" fmla="*/ 82296 w 228600"/>
              <a:gd name="connsiteY12" fmla="*/ 429768 h 1207008"/>
              <a:gd name="connsiteX13" fmla="*/ 146304 w 228600"/>
              <a:gd name="connsiteY13" fmla="*/ 448056 h 1207008"/>
              <a:gd name="connsiteX14" fmla="*/ 173736 w 228600"/>
              <a:gd name="connsiteY14" fmla="*/ 466344 h 1207008"/>
              <a:gd name="connsiteX15" fmla="*/ 210312 w 228600"/>
              <a:gd name="connsiteY15" fmla="*/ 521208 h 1207008"/>
              <a:gd name="connsiteX16" fmla="*/ 228600 w 228600"/>
              <a:gd name="connsiteY16" fmla="*/ 576072 h 1207008"/>
              <a:gd name="connsiteX17" fmla="*/ 219456 w 228600"/>
              <a:gd name="connsiteY17" fmla="*/ 658368 h 1207008"/>
              <a:gd name="connsiteX18" fmla="*/ 192024 w 228600"/>
              <a:gd name="connsiteY18" fmla="*/ 777240 h 1207008"/>
              <a:gd name="connsiteX19" fmla="*/ 182880 w 228600"/>
              <a:gd name="connsiteY19" fmla="*/ 813816 h 1207008"/>
              <a:gd name="connsiteX20" fmla="*/ 173736 w 228600"/>
              <a:gd name="connsiteY20" fmla="*/ 850392 h 1207008"/>
              <a:gd name="connsiteX21" fmla="*/ 164592 w 228600"/>
              <a:gd name="connsiteY21" fmla="*/ 877824 h 1207008"/>
              <a:gd name="connsiteX22" fmla="*/ 155448 w 228600"/>
              <a:gd name="connsiteY22" fmla="*/ 950976 h 1207008"/>
              <a:gd name="connsiteX23" fmla="*/ 137160 w 228600"/>
              <a:gd name="connsiteY23" fmla="*/ 1005840 h 1207008"/>
              <a:gd name="connsiteX24" fmla="*/ 118872 w 228600"/>
              <a:gd name="connsiteY24" fmla="*/ 1097280 h 1207008"/>
              <a:gd name="connsiteX25" fmla="*/ 82296 w 228600"/>
              <a:gd name="connsiteY25" fmla="*/ 1179576 h 1207008"/>
              <a:gd name="connsiteX26" fmla="*/ 73152 w 228600"/>
              <a:gd name="connsiteY26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8600" h="1207008">
                <a:moveTo>
                  <a:pt x="91440" y="0"/>
                </a:moveTo>
                <a:cubicBezTo>
                  <a:pt x="121920" y="88392"/>
                  <a:pt x="156235" y="175553"/>
                  <a:pt x="182880" y="265176"/>
                </a:cubicBezTo>
                <a:cubicBezTo>
                  <a:pt x="189883" y="288731"/>
                  <a:pt x="188549" y="314001"/>
                  <a:pt x="192024" y="338328"/>
                </a:cubicBezTo>
                <a:cubicBezTo>
                  <a:pt x="194646" y="356682"/>
                  <a:pt x="198120" y="374904"/>
                  <a:pt x="201168" y="393192"/>
                </a:cubicBezTo>
                <a:cubicBezTo>
                  <a:pt x="198120" y="429768"/>
                  <a:pt x="198058" y="466717"/>
                  <a:pt x="192024" y="502920"/>
                </a:cubicBezTo>
                <a:cubicBezTo>
                  <a:pt x="188855" y="521935"/>
                  <a:pt x="192639" y="554003"/>
                  <a:pt x="173736" y="557784"/>
                </a:cubicBezTo>
                <a:lnTo>
                  <a:pt x="128016" y="566928"/>
                </a:lnTo>
                <a:cubicBezTo>
                  <a:pt x="97536" y="563880"/>
                  <a:pt x="66852" y="562442"/>
                  <a:pt x="36576" y="557784"/>
                </a:cubicBezTo>
                <a:cubicBezTo>
                  <a:pt x="27049" y="556318"/>
                  <a:pt x="15960" y="555456"/>
                  <a:pt x="9144" y="548640"/>
                </a:cubicBezTo>
                <a:cubicBezTo>
                  <a:pt x="2328" y="541824"/>
                  <a:pt x="3048" y="530352"/>
                  <a:pt x="0" y="521208"/>
                </a:cubicBezTo>
                <a:cubicBezTo>
                  <a:pt x="3048" y="509016"/>
                  <a:pt x="4194" y="496183"/>
                  <a:pt x="9144" y="484632"/>
                </a:cubicBezTo>
                <a:cubicBezTo>
                  <a:pt x="19119" y="461356"/>
                  <a:pt x="32697" y="449996"/>
                  <a:pt x="54864" y="438912"/>
                </a:cubicBezTo>
                <a:cubicBezTo>
                  <a:pt x="63485" y="434601"/>
                  <a:pt x="73152" y="432816"/>
                  <a:pt x="82296" y="429768"/>
                </a:cubicBezTo>
                <a:cubicBezTo>
                  <a:pt x="94015" y="432698"/>
                  <a:pt x="133186" y="441497"/>
                  <a:pt x="146304" y="448056"/>
                </a:cubicBezTo>
                <a:cubicBezTo>
                  <a:pt x="156134" y="452971"/>
                  <a:pt x="164592" y="460248"/>
                  <a:pt x="173736" y="466344"/>
                </a:cubicBezTo>
                <a:cubicBezTo>
                  <a:pt x="185928" y="484632"/>
                  <a:pt x="203361" y="500356"/>
                  <a:pt x="210312" y="521208"/>
                </a:cubicBezTo>
                <a:lnTo>
                  <a:pt x="228600" y="576072"/>
                </a:lnTo>
                <a:cubicBezTo>
                  <a:pt x="225552" y="603504"/>
                  <a:pt x="223359" y="631045"/>
                  <a:pt x="219456" y="658368"/>
                </a:cubicBezTo>
                <a:cubicBezTo>
                  <a:pt x="214765" y="691206"/>
                  <a:pt x="198908" y="749702"/>
                  <a:pt x="192024" y="777240"/>
                </a:cubicBezTo>
                <a:lnTo>
                  <a:pt x="182880" y="813816"/>
                </a:lnTo>
                <a:cubicBezTo>
                  <a:pt x="179832" y="826008"/>
                  <a:pt x="177710" y="838470"/>
                  <a:pt x="173736" y="850392"/>
                </a:cubicBezTo>
                <a:lnTo>
                  <a:pt x="164592" y="877824"/>
                </a:lnTo>
                <a:cubicBezTo>
                  <a:pt x="161544" y="902208"/>
                  <a:pt x="160597" y="926948"/>
                  <a:pt x="155448" y="950976"/>
                </a:cubicBezTo>
                <a:cubicBezTo>
                  <a:pt x="151409" y="969825"/>
                  <a:pt x="140941" y="986937"/>
                  <a:pt x="137160" y="1005840"/>
                </a:cubicBezTo>
                <a:cubicBezTo>
                  <a:pt x="131064" y="1036320"/>
                  <a:pt x="128702" y="1067791"/>
                  <a:pt x="118872" y="1097280"/>
                </a:cubicBezTo>
                <a:cubicBezTo>
                  <a:pt x="71691" y="1238824"/>
                  <a:pt x="125768" y="1092633"/>
                  <a:pt x="82296" y="1179576"/>
                </a:cubicBezTo>
                <a:cubicBezTo>
                  <a:pt x="77985" y="1188197"/>
                  <a:pt x="73152" y="1207008"/>
                  <a:pt x="73152" y="1207008"/>
                </a:cubicBezTo>
              </a:path>
            </a:pathLst>
          </a:custGeom>
          <a:noFill/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C25FAB-D5E2-DDEC-1001-37AFE0F4BD06}"/>
              </a:ext>
            </a:extLst>
          </p:cNvPr>
          <p:cNvSpPr/>
          <p:nvPr/>
        </p:nvSpPr>
        <p:spPr>
          <a:xfrm rot="21275256">
            <a:off x="11100816" y="4791456"/>
            <a:ext cx="512303" cy="466409"/>
          </a:xfrm>
          <a:custGeom>
            <a:avLst/>
            <a:gdLst>
              <a:gd name="connsiteX0" fmla="*/ 0 w 512303"/>
              <a:gd name="connsiteY0" fmla="*/ 429768 h 466409"/>
              <a:gd name="connsiteX1" fmla="*/ 283464 w 512303"/>
              <a:gd name="connsiteY1" fmla="*/ 466344 h 466409"/>
              <a:gd name="connsiteX2" fmla="*/ 310896 w 512303"/>
              <a:gd name="connsiteY2" fmla="*/ 457200 h 466409"/>
              <a:gd name="connsiteX3" fmla="*/ 420624 w 512303"/>
              <a:gd name="connsiteY3" fmla="*/ 438912 h 466409"/>
              <a:gd name="connsiteX4" fmla="*/ 448056 w 512303"/>
              <a:gd name="connsiteY4" fmla="*/ 411480 h 466409"/>
              <a:gd name="connsiteX5" fmla="*/ 466344 w 512303"/>
              <a:gd name="connsiteY5" fmla="*/ 356616 h 466409"/>
              <a:gd name="connsiteX6" fmla="*/ 484632 w 512303"/>
              <a:gd name="connsiteY6" fmla="*/ 283464 h 466409"/>
              <a:gd name="connsiteX7" fmla="*/ 502920 w 512303"/>
              <a:gd name="connsiteY7" fmla="*/ 219456 h 466409"/>
              <a:gd name="connsiteX8" fmla="*/ 512064 w 512303"/>
              <a:gd name="connsiteY8" fmla="*/ 0 h 46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303" h="466409">
                <a:moveTo>
                  <a:pt x="0" y="429768"/>
                </a:moveTo>
                <a:cubicBezTo>
                  <a:pt x="94488" y="441960"/>
                  <a:pt x="188561" y="457970"/>
                  <a:pt x="283464" y="466344"/>
                </a:cubicBezTo>
                <a:cubicBezTo>
                  <a:pt x="293065" y="467191"/>
                  <a:pt x="301545" y="459538"/>
                  <a:pt x="310896" y="457200"/>
                </a:cubicBezTo>
                <a:cubicBezTo>
                  <a:pt x="346552" y="448286"/>
                  <a:pt x="384495" y="444073"/>
                  <a:pt x="420624" y="438912"/>
                </a:cubicBezTo>
                <a:cubicBezTo>
                  <a:pt x="429768" y="429768"/>
                  <a:pt x="441776" y="422784"/>
                  <a:pt x="448056" y="411480"/>
                </a:cubicBezTo>
                <a:cubicBezTo>
                  <a:pt x="457418" y="394629"/>
                  <a:pt x="461669" y="375318"/>
                  <a:pt x="466344" y="356616"/>
                </a:cubicBezTo>
                <a:cubicBezTo>
                  <a:pt x="472440" y="332232"/>
                  <a:pt x="476684" y="307309"/>
                  <a:pt x="484632" y="283464"/>
                </a:cubicBezTo>
                <a:cubicBezTo>
                  <a:pt x="497750" y="244110"/>
                  <a:pt x="491438" y="265383"/>
                  <a:pt x="502920" y="219456"/>
                </a:cubicBezTo>
                <a:cubicBezTo>
                  <a:pt x="514635" y="67155"/>
                  <a:pt x="512064" y="140325"/>
                  <a:pt x="512064" y="0"/>
                </a:cubicBezTo>
              </a:path>
            </a:pathLst>
          </a:custGeom>
          <a:noFill/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5033EB-E10E-20B6-A9E1-A5C93AA5A23D}"/>
              </a:ext>
            </a:extLst>
          </p:cNvPr>
          <p:cNvCxnSpPr>
            <a:cxnSpLocks/>
          </p:cNvCxnSpPr>
          <p:nvPr/>
        </p:nvCxnSpPr>
        <p:spPr>
          <a:xfrm>
            <a:off x="5951351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22023-C95A-1374-CF31-F35C8B0D910E}"/>
              </a:ext>
            </a:extLst>
          </p:cNvPr>
          <p:cNvCxnSpPr>
            <a:cxnSpLocks/>
          </p:cNvCxnSpPr>
          <p:nvPr/>
        </p:nvCxnSpPr>
        <p:spPr>
          <a:xfrm>
            <a:off x="8726272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68413F-AB9D-5F91-4F3A-B2589E8EEAAF}"/>
              </a:ext>
            </a:extLst>
          </p:cNvPr>
          <p:cNvCxnSpPr>
            <a:cxnSpLocks/>
          </p:cNvCxnSpPr>
          <p:nvPr/>
        </p:nvCxnSpPr>
        <p:spPr>
          <a:xfrm>
            <a:off x="10313389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E20444-B7E6-4B9D-CB24-7B2D7A35F4D9}"/>
              </a:ext>
            </a:extLst>
          </p:cNvPr>
          <p:cNvGrpSpPr/>
          <p:nvPr/>
        </p:nvGrpSpPr>
        <p:grpSpPr>
          <a:xfrm>
            <a:off x="5897655" y="195172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B72382F-B3DE-C179-E6E5-B91AB8896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5" name="Isosceles Triangle 58">
              <a:extLst>
                <a:ext uri="{FF2B5EF4-FFF2-40B4-BE49-F238E27FC236}">
                  <a16:creationId xmlns:a16="http://schemas.microsoft.com/office/drawing/2014/main" id="{EFC76F02-A58E-A4B6-88E3-D70AC3CBF56F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D7C4CF-C7D1-E267-642A-60BB974F65B8}"/>
              </a:ext>
            </a:extLst>
          </p:cNvPr>
          <p:cNvGrpSpPr/>
          <p:nvPr/>
        </p:nvGrpSpPr>
        <p:grpSpPr>
          <a:xfrm>
            <a:off x="5897655" y="2834279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DCC803-8754-6E8B-A57A-0776B067F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39" name="Isosceles Triangle 58">
              <a:extLst>
                <a:ext uri="{FF2B5EF4-FFF2-40B4-BE49-F238E27FC236}">
                  <a16:creationId xmlns:a16="http://schemas.microsoft.com/office/drawing/2014/main" id="{924C73E0-4F4E-07F0-4707-C5A109F3284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CF644A-B58C-4553-FEC3-6533F57018EF}"/>
              </a:ext>
            </a:extLst>
          </p:cNvPr>
          <p:cNvGrpSpPr/>
          <p:nvPr/>
        </p:nvGrpSpPr>
        <p:grpSpPr>
          <a:xfrm>
            <a:off x="5897655" y="4196451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50B2DC-A6FF-1382-B69C-FA03033B2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5" name="Isosceles Triangle 58">
              <a:extLst>
                <a:ext uri="{FF2B5EF4-FFF2-40B4-BE49-F238E27FC236}">
                  <a16:creationId xmlns:a16="http://schemas.microsoft.com/office/drawing/2014/main" id="{F81F6087-2685-5A27-DB65-1B4D9BFCCDF2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2596EC-705B-7899-3A81-D4F2D87D030A}"/>
              </a:ext>
            </a:extLst>
          </p:cNvPr>
          <p:cNvGrpSpPr/>
          <p:nvPr/>
        </p:nvGrpSpPr>
        <p:grpSpPr>
          <a:xfrm>
            <a:off x="5897655" y="4886204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867E7C-10AB-6527-2D1A-225F4BCF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2" name="Isosceles Triangle 58">
              <a:extLst>
                <a:ext uri="{FF2B5EF4-FFF2-40B4-BE49-F238E27FC236}">
                  <a16:creationId xmlns:a16="http://schemas.microsoft.com/office/drawing/2014/main" id="{8BC9FF89-2CF1-5772-27E6-0F6432C4583A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122D81-180D-9DAD-8F93-AFDB7E3B44D5}"/>
              </a:ext>
            </a:extLst>
          </p:cNvPr>
          <p:cNvGrpSpPr/>
          <p:nvPr/>
        </p:nvGrpSpPr>
        <p:grpSpPr>
          <a:xfrm>
            <a:off x="5897655" y="3455448"/>
            <a:ext cx="110985" cy="511591"/>
            <a:chOff x="959047" y="3126189"/>
            <a:chExt cx="415675" cy="9147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6041B0-09BD-0A1E-36C6-BDD3046F6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42" name="Isosceles Triangle 58">
              <a:extLst>
                <a:ext uri="{FF2B5EF4-FFF2-40B4-BE49-F238E27FC236}">
                  <a16:creationId xmlns:a16="http://schemas.microsoft.com/office/drawing/2014/main" id="{A076846D-44CD-58DE-6D73-B83AAA54D495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730546A-060A-C523-4B12-9031E506AE55}"/>
              </a:ext>
            </a:extLst>
          </p:cNvPr>
          <p:cNvGrpSpPr/>
          <p:nvPr/>
        </p:nvGrpSpPr>
        <p:grpSpPr>
          <a:xfrm>
            <a:off x="8682178" y="4886204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811C58C-C32E-2496-09EC-4285E2B8E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72" name="Isosceles Triangle 58">
              <a:extLst>
                <a:ext uri="{FF2B5EF4-FFF2-40B4-BE49-F238E27FC236}">
                  <a16:creationId xmlns:a16="http://schemas.microsoft.com/office/drawing/2014/main" id="{A8684A3F-E949-DEC9-E250-3BC7ADED9ABC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236CDEB-934D-E047-0ED0-A83173DA39D7}"/>
              </a:ext>
            </a:extLst>
          </p:cNvPr>
          <p:cNvGrpSpPr/>
          <p:nvPr/>
        </p:nvGrpSpPr>
        <p:grpSpPr>
          <a:xfrm>
            <a:off x="8682178" y="3763782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3830ED7-B77E-0777-6355-FE02D680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75" name="Isosceles Triangle 58">
              <a:extLst>
                <a:ext uri="{FF2B5EF4-FFF2-40B4-BE49-F238E27FC236}">
                  <a16:creationId xmlns:a16="http://schemas.microsoft.com/office/drawing/2014/main" id="{E05A451A-1D4C-BCE2-F27E-99CD32F1ACDA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C425BE9-E905-0FA1-462E-3B806A8D73DF}"/>
              </a:ext>
            </a:extLst>
          </p:cNvPr>
          <p:cNvGrpSpPr/>
          <p:nvPr/>
        </p:nvGrpSpPr>
        <p:grpSpPr>
          <a:xfrm>
            <a:off x="8682178" y="3151687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D1DA4969-3189-D67C-7D38-390F7B245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86" name="Isosceles Triangle 58">
              <a:extLst>
                <a:ext uri="{FF2B5EF4-FFF2-40B4-BE49-F238E27FC236}">
                  <a16:creationId xmlns:a16="http://schemas.microsoft.com/office/drawing/2014/main" id="{6AEE9C7C-DB87-9E45-50C5-18CDC62F282B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6454B7D-DBED-2450-5C2A-26053AABE095}"/>
              </a:ext>
            </a:extLst>
          </p:cNvPr>
          <p:cNvGrpSpPr/>
          <p:nvPr/>
        </p:nvGrpSpPr>
        <p:grpSpPr>
          <a:xfrm>
            <a:off x="10262189" y="1930313"/>
            <a:ext cx="110985" cy="511591"/>
            <a:chOff x="959047" y="3126189"/>
            <a:chExt cx="415675" cy="9147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EC45801-B252-C7D5-9682-C51B27586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40" name="Isosceles Triangle 58">
              <a:extLst>
                <a:ext uri="{FF2B5EF4-FFF2-40B4-BE49-F238E27FC236}">
                  <a16:creationId xmlns:a16="http://schemas.microsoft.com/office/drawing/2014/main" id="{BEBF47EC-D64A-C489-1E8A-CB65BE049C5C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953E4B2-41D1-398B-EFA9-338CE021E8CC}"/>
              </a:ext>
            </a:extLst>
          </p:cNvPr>
          <p:cNvGrpSpPr/>
          <p:nvPr/>
        </p:nvGrpSpPr>
        <p:grpSpPr>
          <a:xfrm>
            <a:off x="10262189" y="2498313"/>
            <a:ext cx="110985" cy="511591"/>
            <a:chOff x="959047" y="3126189"/>
            <a:chExt cx="415675" cy="9147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4912F740-659A-CBAC-95EE-5D61C90F3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43" name="Isosceles Triangle 58">
              <a:extLst>
                <a:ext uri="{FF2B5EF4-FFF2-40B4-BE49-F238E27FC236}">
                  <a16:creationId xmlns:a16="http://schemas.microsoft.com/office/drawing/2014/main" id="{99BD2125-F9A2-458D-E575-F8B9CB0E8838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62B56346-8249-8EE7-C03E-4402A27E7836}"/>
              </a:ext>
            </a:extLst>
          </p:cNvPr>
          <p:cNvGrpSpPr/>
          <p:nvPr/>
        </p:nvGrpSpPr>
        <p:grpSpPr>
          <a:xfrm>
            <a:off x="10262189" y="3066312"/>
            <a:ext cx="110985" cy="511591"/>
            <a:chOff x="959047" y="3126189"/>
            <a:chExt cx="415675" cy="9147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C4D20323-2BE6-E519-B333-CFB206664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46" name="Isosceles Triangle 58">
              <a:extLst>
                <a:ext uri="{FF2B5EF4-FFF2-40B4-BE49-F238E27FC236}">
                  <a16:creationId xmlns:a16="http://schemas.microsoft.com/office/drawing/2014/main" id="{D219E109-4713-9D0A-4FC6-49FAB95FB004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9E82E29-33C0-765F-1011-3B0BFA2A9CDF}"/>
              </a:ext>
            </a:extLst>
          </p:cNvPr>
          <p:cNvGrpSpPr/>
          <p:nvPr/>
        </p:nvGrpSpPr>
        <p:grpSpPr>
          <a:xfrm>
            <a:off x="8682178" y="1951728"/>
            <a:ext cx="110985" cy="511591"/>
            <a:chOff x="959047" y="3126189"/>
            <a:chExt cx="415675" cy="91479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3F5A11C-DBCB-35A5-E9F0-E222CA2CA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12" name="Isosceles Triangle 58">
              <a:extLst>
                <a:ext uri="{FF2B5EF4-FFF2-40B4-BE49-F238E27FC236}">
                  <a16:creationId xmlns:a16="http://schemas.microsoft.com/office/drawing/2014/main" id="{1FEB24B4-00BE-D6B7-A5BC-365EED36375F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548" name="Group 547">
            <a:extLst>
              <a:ext uri="{FF2B5EF4-FFF2-40B4-BE49-F238E27FC236}">
                <a16:creationId xmlns:a16="http://schemas.microsoft.com/office/drawing/2014/main" id="{82FCD7C1-55A9-CBBE-F285-5721F8121609}"/>
              </a:ext>
            </a:extLst>
          </p:cNvPr>
          <p:cNvGrpSpPr/>
          <p:nvPr/>
        </p:nvGrpSpPr>
        <p:grpSpPr>
          <a:xfrm>
            <a:off x="10262189" y="4886204"/>
            <a:ext cx="110985" cy="511591"/>
            <a:chOff x="959047" y="3126189"/>
            <a:chExt cx="415675" cy="914792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B1229D99-9E1B-4AE1-ECFF-B6D6EB1DB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550" name="Isosceles Triangle 58">
              <a:extLst>
                <a:ext uri="{FF2B5EF4-FFF2-40B4-BE49-F238E27FC236}">
                  <a16:creationId xmlns:a16="http://schemas.microsoft.com/office/drawing/2014/main" id="{72307634-AD80-11E2-68B1-61C98100B5E7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4">
                  <a:lumMod val="75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sp>
        <p:nvSpPr>
          <p:cNvPr id="640" name="TextBox 639">
            <a:extLst>
              <a:ext uri="{FF2B5EF4-FFF2-40B4-BE49-F238E27FC236}">
                <a16:creationId xmlns:a16="http://schemas.microsoft.com/office/drawing/2014/main" id="{44F1BA81-0A92-418F-BAA6-C51EE7EA7D2D}"/>
              </a:ext>
            </a:extLst>
          </p:cNvPr>
          <p:cNvSpPr txBox="1"/>
          <p:nvPr/>
        </p:nvSpPr>
        <p:spPr>
          <a:xfrm>
            <a:off x="10317075" y="3198846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r>
              <a:rPr kumimoji="0" lang="en-US" sz="1100" b="1" i="0" u="none" strike="noStrike" kern="1200" cap="none" spc="0" normalizeH="0" baseline="-2500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WB</a:t>
            </a:r>
            <a:endParaRPr lang="en-US" sz="2000" b="1" baseline="-25000" dirty="0">
              <a:solidFill>
                <a:schemeClr val="accent4"/>
              </a:solidFill>
              <a:latin typeface="18 VAG Rounded Light   0239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1B965B-8645-A82F-D00F-458FD3644370}"/>
              </a:ext>
            </a:extLst>
          </p:cNvPr>
          <p:cNvCxnSpPr>
            <a:cxnSpLocks/>
          </p:cNvCxnSpPr>
          <p:nvPr/>
        </p:nvCxnSpPr>
        <p:spPr>
          <a:xfrm>
            <a:off x="3035156" y="1236527"/>
            <a:ext cx="0" cy="429768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713903-8750-B653-FB65-8CAA8C5D7849}"/>
              </a:ext>
            </a:extLst>
          </p:cNvPr>
          <p:cNvGrpSpPr/>
          <p:nvPr/>
        </p:nvGrpSpPr>
        <p:grpSpPr>
          <a:xfrm>
            <a:off x="2981904" y="2366394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E140D-038E-22EB-47E0-736FACF3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3" name="Isosceles Triangle 58">
              <a:extLst>
                <a:ext uri="{FF2B5EF4-FFF2-40B4-BE49-F238E27FC236}">
                  <a16:creationId xmlns:a16="http://schemas.microsoft.com/office/drawing/2014/main" id="{EEB4836C-CBAA-8260-A2B9-A7D4F73B9209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0712C-7217-D052-3B8E-EA5ABCBAF830}"/>
              </a:ext>
            </a:extLst>
          </p:cNvPr>
          <p:cNvGrpSpPr/>
          <p:nvPr/>
        </p:nvGrpSpPr>
        <p:grpSpPr>
          <a:xfrm>
            <a:off x="2981904" y="3097327"/>
            <a:ext cx="110985" cy="511591"/>
            <a:chOff x="959047" y="3126189"/>
            <a:chExt cx="415675" cy="91479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267D5B-B038-5AF4-63DB-9A24467B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grpFill/>
            <a:ln w="2857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itchFamily="-1" charset="-128"/>
                <a:cs typeface="Courier New" panose="02070309020205020404" pitchFamily="49" charset="0"/>
              </a:endParaRPr>
            </a:p>
          </p:txBody>
        </p:sp>
        <p:sp>
          <p:nvSpPr>
            <p:cNvPr id="18" name="Isosceles Triangle 58">
              <a:extLst>
                <a:ext uri="{FF2B5EF4-FFF2-40B4-BE49-F238E27FC236}">
                  <a16:creationId xmlns:a16="http://schemas.microsoft.com/office/drawing/2014/main" id="{BC97F458-CF7C-F2AE-1A1F-2FDCAB45041E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grpFill/>
            <a:ln w="285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4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638" grpId="0"/>
      <p:bldP spid="639" grpId="0"/>
      <p:bldP spid="643" grpId="0"/>
      <p:bldP spid="32" grpId="0"/>
      <p:bldP spid="36" grpId="0" animBg="1"/>
      <p:bldP spid="46" grpId="0" animBg="1"/>
      <p:bldP spid="6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0D78-A5B9-22DC-F07F-2E010D54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Question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6133778B-05AD-4CAC-1519-65DF4B7A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2" y="932396"/>
            <a:ext cx="7439996" cy="337279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BB92E90-49A0-6C2F-6941-E1464A30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2" y="1173590"/>
            <a:ext cx="5025108" cy="289041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C82F1661-587C-F109-D9D0-7693DCCEF2D3}"/>
              </a:ext>
            </a:extLst>
          </p:cNvPr>
          <p:cNvSpPr txBox="1"/>
          <p:nvPr/>
        </p:nvSpPr>
        <p:spPr>
          <a:xfrm>
            <a:off x="354012" y="4360169"/>
            <a:ext cx="453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Suppose the CPU is currently executing this clock cycle.</a:t>
            </a:r>
          </a:p>
        </p:txBody>
      </p:sp>
      <p:sp>
        <p:nvSpPr>
          <p:cNvPr id="161" name="Left Brace 160">
            <a:extLst>
              <a:ext uri="{FF2B5EF4-FFF2-40B4-BE49-F238E27FC236}">
                <a16:creationId xmlns:a16="http://schemas.microsoft.com/office/drawing/2014/main" id="{D1A74A42-A0EF-A21F-ADA6-BD946C2214CF}"/>
              </a:ext>
            </a:extLst>
          </p:cNvPr>
          <p:cNvSpPr/>
          <p:nvPr/>
        </p:nvSpPr>
        <p:spPr>
          <a:xfrm rot="16200000">
            <a:off x="3359376" y="4029031"/>
            <a:ext cx="251008" cy="47752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2736CB-5541-F646-D2E6-60199B2FDAEF}"/>
              </a:ext>
            </a:extLst>
          </p:cNvPr>
          <p:cNvSpPr txBox="1"/>
          <p:nvPr/>
        </p:nvSpPr>
        <p:spPr>
          <a:xfrm>
            <a:off x="4640842" y="4360169"/>
            <a:ext cx="7439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How are all simultaneously executing instructions using the pipelined stages of the </a:t>
            </a:r>
            <a:r>
              <a:rPr lang="en-US" sz="2400" dirty="0" err="1">
                <a:solidFill>
                  <a:schemeClr val="accent3"/>
                </a:solidFill>
                <a:latin typeface="18 VAG Rounded Light   02390" pitchFamily="2" charset="0"/>
              </a:rPr>
              <a:t>datapath</a:t>
            </a:r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?</a:t>
            </a:r>
          </a:p>
          <a:p>
            <a:pPr marL="457200" indent="-457200" algn="l">
              <a:buClr>
                <a:schemeClr val="accent3"/>
              </a:buClr>
              <a:buAutoNum type="alphaUcPeriod"/>
              <a:tabLst>
                <a:tab pos="679450" algn="l"/>
                <a:tab pos="2570163" algn="l"/>
                <a:tab pos="4398963" algn="l"/>
                <a:tab pos="5821363" algn="l"/>
                <a:tab pos="6684963" algn="l"/>
              </a:tabLst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	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or 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Clr>
                <a:schemeClr val="accent3"/>
              </a:buClr>
              <a:buAutoNum type="alphaUcPeriod"/>
              <a:tabLst>
                <a:tab pos="679450" algn="l"/>
                <a:tab pos="2570163" algn="l"/>
                <a:tab pos="4398963" algn="l"/>
                <a:tab pos="5821363" algn="l"/>
                <a:tab pos="6684963" algn="l"/>
              </a:tabLst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or 	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add</a:t>
            </a:r>
          </a:p>
          <a:p>
            <a:pPr marL="457200" indent="-457200" algn="l">
              <a:buClr>
                <a:schemeClr val="accent3"/>
              </a:buClr>
              <a:buAutoNum type="alphaUcPeriod"/>
              <a:tabLst>
                <a:tab pos="679450" algn="l"/>
                <a:tab pos="2570163" algn="l"/>
                <a:tab pos="4398963" algn="l"/>
                <a:tab pos="5821363" algn="l"/>
                <a:tab pos="6684963" algn="l"/>
              </a:tabLst>
            </a:pPr>
            <a:r>
              <a:rPr lang="en-US" sz="2400" dirty="0">
                <a:solidFill>
                  <a:schemeClr val="bg1"/>
                </a:solidFill>
                <a:latin typeface="18 VAG Rounded Light   02390" pitchFamily="2" charset="0"/>
              </a:rPr>
              <a:t> 	Something else</a:t>
            </a:r>
          </a:p>
          <a:p>
            <a:pPr marL="457200" indent="-457200" algn="l">
              <a:buClr>
                <a:schemeClr val="accent3"/>
              </a:buClr>
              <a:buAutoNum type="alphaUcPeriod"/>
            </a:pPr>
            <a:endParaRPr lang="en-US" sz="24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97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5AC2-F64C-D7F7-5A64-2E990CEE3A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BB772-8CE6-DAD9-A623-04FD9967C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fiNkePDSCWqgss4pfqkcb?state=opened&amp;flow=Default&amp;onscreen=persist">
            <a:extLst>
              <a:ext uri="{FF2B5EF4-FFF2-40B4-BE49-F238E27FC236}">
                <a16:creationId xmlns:a16="http://schemas.microsoft.com/office/drawing/2014/main" id="{EFE4EEC1-DE0A-B98E-BED9-BF7CCC95AC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RISC-V’s 5-Stage Pipeline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Pipelined Datapath and Control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 Hazards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Hazards 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(Stalling, Forwarding)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RISC-V’s 5-Stage Pipeline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0D78-A5B9-22DC-F07F-2E010D54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Solution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6133778B-05AD-4CAC-1519-65DF4B7A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42" y="932396"/>
            <a:ext cx="7439996" cy="337279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BB92E90-49A0-6C2F-6941-E1464A30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22" y="1173590"/>
            <a:ext cx="5025108" cy="289041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C82F1661-587C-F109-D9D0-7693DCCEF2D3}"/>
              </a:ext>
            </a:extLst>
          </p:cNvPr>
          <p:cNvSpPr txBox="1"/>
          <p:nvPr/>
        </p:nvSpPr>
        <p:spPr>
          <a:xfrm>
            <a:off x="354012" y="4360169"/>
            <a:ext cx="453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Suppose the CPU is currently executing this clock cycle.</a:t>
            </a:r>
          </a:p>
        </p:txBody>
      </p:sp>
      <p:sp>
        <p:nvSpPr>
          <p:cNvPr id="161" name="Left Brace 160">
            <a:extLst>
              <a:ext uri="{FF2B5EF4-FFF2-40B4-BE49-F238E27FC236}">
                <a16:creationId xmlns:a16="http://schemas.microsoft.com/office/drawing/2014/main" id="{D1A74A42-A0EF-A21F-ADA6-BD946C2214CF}"/>
              </a:ext>
            </a:extLst>
          </p:cNvPr>
          <p:cNvSpPr/>
          <p:nvPr/>
        </p:nvSpPr>
        <p:spPr>
          <a:xfrm rot="16200000">
            <a:off x="3359376" y="4029031"/>
            <a:ext cx="251008" cy="477520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5E1CF-A8B6-B12A-33B6-60D6C0390D33}"/>
              </a:ext>
            </a:extLst>
          </p:cNvPr>
          <p:cNvSpPr txBox="1"/>
          <p:nvPr/>
        </p:nvSpPr>
        <p:spPr>
          <a:xfrm>
            <a:off x="11297867" y="4196639"/>
            <a:ext cx="959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C96CB-39DB-DC15-8ED9-3913C7CEAEE5}"/>
              </a:ext>
            </a:extLst>
          </p:cNvPr>
          <p:cNvSpPr txBox="1"/>
          <p:nvPr/>
        </p:nvSpPr>
        <p:spPr>
          <a:xfrm>
            <a:off x="4640842" y="446286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19A80-603A-33FE-F0CC-41007D5050F5}"/>
              </a:ext>
            </a:extLst>
          </p:cNvPr>
          <p:cNvSpPr txBox="1"/>
          <p:nvPr/>
        </p:nvSpPr>
        <p:spPr>
          <a:xfrm>
            <a:off x="6659733" y="446286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t0,4(t3)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B22B6-4064-E098-E216-B2A1684858EC}"/>
              </a:ext>
            </a:extLst>
          </p:cNvPr>
          <p:cNvSpPr txBox="1"/>
          <p:nvPr/>
        </p:nvSpPr>
        <p:spPr>
          <a:xfrm>
            <a:off x="8426046" y="446286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53B69-8E88-5714-C042-43A7ED834F2A}"/>
              </a:ext>
            </a:extLst>
          </p:cNvPr>
          <p:cNvSpPr txBox="1"/>
          <p:nvPr/>
        </p:nvSpPr>
        <p:spPr>
          <a:xfrm>
            <a:off x="10307171" y="4196639"/>
            <a:ext cx="80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A5D35-F1BE-E5A4-1F52-B35EEB7D4F4E}"/>
              </a:ext>
            </a:extLst>
          </p:cNvPr>
          <p:cNvSpPr txBox="1"/>
          <p:nvPr/>
        </p:nvSpPr>
        <p:spPr>
          <a:xfrm>
            <a:off x="5879942" y="5252856"/>
            <a:ext cx="6045844" cy="97334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18 VAG Rounded Light   02390" pitchFamily="2" charset="0"/>
              </a:rPr>
              <a:t>The leftmost stage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18 VAG Rounded Light   02390" pitchFamily="2" charset="0"/>
              </a:rPr>
              <a:t>) contains the most recent instruction. On the next clock cycle, pipeline registers carry the instruction/data to the next stage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000" dirty="0">
                <a:latin typeface="18 VAG Rounded Light   02390" pitchFamily="2" charset="0"/>
              </a:rPr>
              <a:t>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5BB4-2F8D-2C81-E581-F374A1ADD351}"/>
              </a:ext>
            </a:extLst>
          </p:cNvPr>
          <p:cNvCxnSpPr>
            <a:cxnSpLocks/>
          </p:cNvCxnSpPr>
          <p:nvPr/>
        </p:nvCxnSpPr>
        <p:spPr>
          <a:xfrm>
            <a:off x="6479807" y="4211737"/>
            <a:ext cx="0" cy="88345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30F7FD-5286-397E-BBA1-0CABFFE82990}"/>
              </a:ext>
            </a:extLst>
          </p:cNvPr>
          <p:cNvCxnSpPr>
            <a:cxnSpLocks/>
          </p:cNvCxnSpPr>
          <p:nvPr/>
        </p:nvCxnSpPr>
        <p:spPr>
          <a:xfrm>
            <a:off x="8360840" y="4211737"/>
            <a:ext cx="0" cy="88345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DFC745-D96F-4207-1BF4-0D71E0D736A0}"/>
              </a:ext>
            </a:extLst>
          </p:cNvPr>
          <p:cNvCxnSpPr>
            <a:cxnSpLocks/>
          </p:cNvCxnSpPr>
          <p:nvPr/>
        </p:nvCxnSpPr>
        <p:spPr>
          <a:xfrm>
            <a:off x="10179300" y="4211737"/>
            <a:ext cx="0" cy="88345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F1837F-9DFA-6300-17E5-6C6581302419}"/>
              </a:ext>
            </a:extLst>
          </p:cNvPr>
          <p:cNvCxnSpPr>
            <a:cxnSpLocks/>
          </p:cNvCxnSpPr>
          <p:nvPr/>
        </p:nvCxnSpPr>
        <p:spPr>
          <a:xfrm>
            <a:off x="11216075" y="4211737"/>
            <a:ext cx="0" cy="883450"/>
          </a:xfrm>
          <a:prstGeom prst="line">
            <a:avLst/>
          </a:prstGeom>
          <a:ln w="28575">
            <a:solidFill>
              <a:schemeClr val="accent4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8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0EB0-30EF-AF4D-4E3B-366F0D4E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Is Also Pipelined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DC7B2-ADFF-F7F0-AC27-4A831701A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4" y="916711"/>
            <a:ext cx="11039986" cy="3208250"/>
          </a:xfrm>
        </p:spPr>
        <p:txBody>
          <a:bodyPr>
            <a:normAutofit/>
          </a:bodyPr>
          <a:lstStyle/>
          <a:p>
            <a:r>
              <a:rPr lang="en-US" sz="3200" dirty="0"/>
              <a:t>Control signals are derived from the instruction.</a:t>
            </a:r>
          </a:p>
          <a:p>
            <a:pPr lvl="1"/>
            <a:r>
              <a:rPr lang="en-US" sz="2800" dirty="0"/>
              <a:t>Like in the single-cycle CPU, control is usually computed during instruction decode (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800" dirty="0"/>
              <a:t>).</a:t>
            </a:r>
          </a:p>
          <a:p>
            <a:r>
              <a:rPr lang="en-US" sz="3200" dirty="0"/>
              <a:t>Control information for later stages is stored in pipeline registers.</a:t>
            </a:r>
          </a:p>
          <a:p>
            <a:pPr lvl="1"/>
            <a:r>
              <a:rPr lang="en-US" sz="2800" dirty="0"/>
              <a:t>Example: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57929C-4EBE-B2EE-CE30-C979F473A47B}"/>
              </a:ext>
            </a:extLst>
          </p:cNvPr>
          <p:cNvGrpSpPr/>
          <p:nvPr/>
        </p:nvGrpSpPr>
        <p:grpSpPr>
          <a:xfrm>
            <a:off x="2678983" y="3185516"/>
            <a:ext cx="7592777" cy="3363515"/>
            <a:chOff x="2919567" y="2112132"/>
            <a:chExt cx="5043303" cy="2650832"/>
          </a:xfrm>
        </p:grpSpPr>
        <p:sp>
          <p:nvSpPr>
            <p:cNvPr id="4" name="Google Shape;2340;p39">
              <a:extLst>
                <a:ext uri="{FF2B5EF4-FFF2-40B4-BE49-F238E27FC236}">
                  <a16:creationId xmlns:a16="http://schemas.microsoft.com/office/drawing/2014/main" id="{96F91806-6E99-EE61-B877-449002C089C3}"/>
                </a:ext>
              </a:extLst>
            </p:cNvPr>
            <p:cNvSpPr/>
            <p:nvPr/>
          </p:nvSpPr>
          <p:spPr>
            <a:xfrm>
              <a:off x="3012415" y="3402314"/>
              <a:ext cx="273856" cy="1134415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" name="Google Shape;2341;p39">
              <a:extLst>
                <a:ext uri="{FF2B5EF4-FFF2-40B4-BE49-F238E27FC236}">
                  <a16:creationId xmlns:a16="http://schemas.microsoft.com/office/drawing/2014/main" id="{202BAF8E-F7B2-6D0D-311D-216F4798A8EC}"/>
                </a:ext>
              </a:extLst>
            </p:cNvPr>
            <p:cNvSpPr/>
            <p:nvPr/>
          </p:nvSpPr>
          <p:spPr>
            <a:xfrm>
              <a:off x="4504840" y="3408450"/>
              <a:ext cx="273856" cy="1134414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Google Shape;2342;p39">
              <a:extLst>
                <a:ext uri="{FF2B5EF4-FFF2-40B4-BE49-F238E27FC236}">
                  <a16:creationId xmlns:a16="http://schemas.microsoft.com/office/drawing/2014/main" id="{C222554F-7528-7BDF-9960-46F67304CE82}"/>
                </a:ext>
              </a:extLst>
            </p:cNvPr>
            <p:cNvSpPr/>
            <p:nvPr/>
          </p:nvSpPr>
          <p:spPr>
            <a:xfrm>
              <a:off x="5943600" y="3257017"/>
              <a:ext cx="273856" cy="1296875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Google Shape;2343;p39">
              <a:extLst>
                <a:ext uri="{FF2B5EF4-FFF2-40B4-BE49-F238E27FC236}">
                  <a16:creationId xmlns:a16="http://schemas.microsoft.com/office/drawing/2014/main" id="{388C5778-5219-B51A-29C4-0F9AF33D328D}"/>
                </a:ext>
              </a:extLst>
            </p:cNvPr>
            <p:cNvSpPr/>
            <p:nvPr/>
          </p:nvSpPr>
          <p:spPr>
            <a:xfrm>
              <a:off x="7422344" y="3257017"/>
              <a:ext cx="273856" cy="1296875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" name="Google Shape;2344;p39">
              <a:extLst>
                <a:ext uri="{FF2B5EF4-FFF2-40B4-BE49-F238E27FC236}">
                  <a16:creationId xmlns:a16="http://schemas.microsoft.com/office/drawing/2014/main" id="{F73D3882-939A-2495-A8BE-6DA7C6E538FE}"/>
                </a:ext>
              </a:extLst>
            </p:cNvPr>
            <p:cNvCxnSpPr/>
            <p:nvPr/>
          </p:nvCxnSpPr>
          <p:spPr>
            <a:xfrm>
              <a:off x="3286271" y="3889680"/>
              <a:ext cx="167098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2345;p39">
              <a:extLst>
                <a:ext uri="{FF2B5EF4-FFF2-40B4-BE49-F238E27FC236}">
                  <a16:creationId xmlns:a16="http://schemas.microsoft.com/office/drawing/2014/main" id="{805AFE43-F970-F42A-C723-FB5FAC1605F7}"/>
                </a:ext>
              </a:extLst>
            </p:cNvPr>
            <p:cNvCxnSpPr/>
            <p:nvPr/>
          </p:nvCxnSpPr>
          <p:spPr>
            <a:xfrm>
              <a:off x="3453369" y="2681455"/>
              <a:ext cx="0" cy="1211463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2346;p39">
              <a:extLst>
                <a:ext uri="{FF2B5EF4-FFF2-40B4-BE49-F238E27FC236}">
                  <a16:creationId xmlns:a16="http://schemas.microsoft.com/office/drawing/2014/main" id="{DA722496-C89B-3C27-FF23-FA12AD32B493}"/>
                </a:ext>
              </a:extLst>
            </p:cNvPr>
            <p:cNvCxnSpPr/>
            <p:nvPr/>
          </p:nvCxnSpPr>
          <p:spPr>
            <a:xfrm>
              <a:off x="3443741" y="2681455"/>
              <a:ext cx="167098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" name="Google Shape;2347;p39">
              <a:extLst>
                <a:ext uri="{FF2B5EF4-FFF2-40B4-BE49-F238E27FC236}">
                  <a16:creationId xmlns:a16="http://schemas.microsoft.com/office/drawing/2014/main" id="{EEC429FA-D46E-1486-CA1F-9B97909C3EE7}"/>
                </a:ext>
              </a:extLst>
            </p:cNvPr>
            <p:cNvSpPr/>
            <p:nvPr/>
          </p:nvSpPr>
          <p:spPr>
            <a:xfrm>
              <a:off x="4504810" y="2979152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Google Shape;2348;p39">
              <a:extLst>
                <a:ext uri="{FF2B5EF4-FFF2-40B4-BE49-F238E27FC236}">
                  <a16:creationId xmlns:a16="http://schemas.microsoft.com/office/drawing/2014/main" id="{8034D9EF-23F5-2B73-E653-ECBDD8DC0CC6}"/>
                </a:ext>
              </a:extLst>
            </p:cNvPr>
            <p:cNvSpPr/>
            <p:nvPr/>
          </p:nvSpPr>
          <p:spPr>
            <a:xfrm>
              <a:off x="4503274" y="2555990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2349;p39">
              <a:extLst>
                <a:ext uri="{FF2B5EF4-FFF2-40B4-BE49-F238E27FC236}">
                  <a16:creationId xmlns:a16="http://schemas.microsoft.com/office/drawing/2014/main" id="{825FE67C-1F90-753B-479C-5A2EFD52489F}"/>
                </a:ext>
              </a:extLst>
            </p:cNvPr>
            <p:cNvSpPr/>
            <p:nvPr/>
          </p:nvSpPr>
          <p:spPr>
            <a:xfrm>
              <a:off x="4503274" y="2130020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Google Shape;2350;p39">
              <a:extLst>
                <a:ext uri="{FF2B5EF4-FFF2-40B4-BE49-F238E27FC236}">
                  <a16:creationId xmlns:a16="http://schemas.microsoft.com/office/drawing/2014/main" id="{382E22E9-BDBB-FB29-4DCD-05DD0EBF5D86}"/>
                </a:ext>
              </a:extLst>
            </p:cNvPr>
            <p:cNvSpPr/>
            <p:nvPr/>
          </p:nvSpPr>
          <p:spPr>
            <a:xfrm>
              <a:off x="5943600" y="2829772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Google Shape;2351;p39">
              <a:extLst>
                <a:ext uri="{FF2B5EF4-FFF2-40B4-BE49-F238E27FC236}">
                  <a16:creationId xmlns:a16="http://schemas.microsoft.com/office/drawing/2014/main" id="{1FE42DFB-190C-2AB8-6863-72D43DA8ABE8}"/>
                </a:ext>
              </a:extLst>
            </p:cNvPr>
            <p:cNvSpPr/>
            <p:nvPr/>
          </p:nvSpPr>
          <p:spPr>
            <a:xfrm>
              <a:off x="5943600" y="2406610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Google Shape;2352;p39">
              <a:extLst>
                <a:ext uri="{FF2B5EF4-FFF2-40B4-BE49-F238E27FC236}">
                  <a16:creationId xmlns:a16="http://schemas.microsoft.com/office/drawing/2014/main" id="{A6915B6D-305E-C53D-3061-573859B1C80B}"/>
                </a:ext>
              </a:extLst>
            </p:cNvPr>
            <p:cNvSpPr/>
            <p:nvPr/>
          </p:nvSpPr>
          <p:spPr>
            <a:xfrm>
              <a:off x="7422344" y="2834726"/>
              <a:ext cx="273856" cy="423162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" name="Google Shape;2353;p39">
              <a:extLst>
                <a:ext uri="{FF2B5EF4-FFF2-40B4-BE49-F238E27FC236}">
                  <a16:creationId xmlns:a16="http://schemas.microsoft.com/office/drawing/2014/main" id="{17F4B605-8C97-6B83-4217-AC841C1AE3F1}"/>
                </a:ext>
              </a:extLst>
            </p:cNvPr>
            <p:cNvCxnSpPr/>
            <p:nvPr/>
          </p:nvCxnSpPr>
          <p:spPr>
            <a:xfrm>
              <a:off x="3909452" y="2244369"/>
              <a:ext cx="586348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2354;p39">
              <a:extLst>
                <a:ext uri="{FF2B5EF4-FFF2-40B4-BE49-F238E27FC236}">
                  <a16:creationId xmlns:a16="http://schemas.microsoft.com/office/drawing/2014/main" id="{9B1FE823-6F73-7F55-2048-9C2DF3A0A3D1}"/>
                </a:ext>
              </a:extLst>
            </p:cNvPr>
            <p:cNvCxnSpPr/>
            <p:nvPr/>
          </p:nvCxnSpPr>
          <p:spPr>
            <a:xfrm>
              <a:off x="3994134" y="2438044"/>
              <a:ext cx="501666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" name="Google Shape;2355;p39">
              <a:extLst>
                <a:ext uri="{FF2B5EF4-FFF2-40B4-BE49-F238E27FC236}">
                  <a16:creationId xmlns:a16="http://schemas.microsoft.com/office/drawing/2014/main" id="{14D28F91-94F3-8EC2-D62D-6CEA3E108AB5}"/>
                </a:ext>
              </a:extLst>
            </p:cNvPr>
            <p:cNvCxnSpPr/>
            <p:nvPr/>
          </p:nvCxnSpPr>
          <p:spPr>
            <a:xfrm>
              <a:off x="4012686" y="2636097"/>
              <a:ext cx="481316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" name="Google Shape;2356;p39">
              <a:extLst>
                <a:ext uri="{FF2B5EF4-FFF2-40B4-BE49-F238E27FC236}">
                  <a16:creationId xmlns:a16="http://schemas.microsoft.com/office/drawing/2014/main" id="{46D3E597-E418-4CDC-ECBC-DF427720D252}"/>
                </a:ext>
              </a:extLst>
            </p:cNvPr>
            <p:cNvCxnSpPr/>
            <p:nvPr/>
          </p:nvCxnSpPr>
          <p:spPr>
            <a:xfrm>
              <a:off x="4065984" y="2766226"/>
              <a:ext cx="429816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2357;p39">
              <a:extLst>
                <a:ext uri="{FF2B5EF4-FFF2-40B4-BE49-F238E27FC236}">
                  <a16:creationId xmlns:a16="http://schemas.microsoft.com/office/drawing/2014/main" id="{872293A7-CA89-31B6-0554-8F7ECF8ECD4E}"/>
                </a:ext>
              </a:extLst>
            </p:cNvPr>
            <p:cNvCxnSpPr/>
            <p:nvPr/>
          </p:nvCxnSpPr>
          <p:spPr>
            <a:xfrm>
              <a:off x="4003414" y="2899154"/>
              <a:ext cx="492386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" name="Google Shape;2358;p39">
              <a:extLst>
                <a:ext uri="{FF2B5EF4-FFF2-40B4-BE49-F238E27FC236}">
                  <a16:creationId xmlns:a16="http://schemas.microsoft.com/office/drawing/2014/main" id="{02464A7D-F524-4621-240A-11FBFF148909}"/>
                </a:ext>
              </a:extLst>
            </p:cNvPr>
            <p:cNvCxnSpPr/>
            <p:nvPr/>
          </p:nvCxnSpPr>
          <p:spPr>
            <a:xfrm>
              <a:off x="4012686" y="3041353"/>
              <a:ext cx="483114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" name="Google Shape;2359;p39">
              <a:extLst>
                <a:ext uri="{FF2B5EF4-FFF2-40B4-BE49-F238E27FC236}">
                  <a16:creationId xmlns:a16="http://schemas.microsoft.com/office/drawing/2014/main" id="{F3C56F9E-19F5-07F2-1C67-207C9EC90198}"/>
                </a:ext>
              </a:extLst>
            </p:cNvPr>
            <p:cNvCxnSpPr/>
            <p:nvPr/>
          </p:nvCxnSpPr>
          <p:spPr>
            <a:xfrm>
              <a:off x="4003414" y="3158746"/>
              <a:ext cx="492386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" name="Google Shape;2360;p39">
              <a:extLst>
                <a:ext uri="{FF2B5EF4-FFF2-40B4-BE49-F238E27FC236}">
                  <a16:creationId xmlns:a16="http://schemas.microsoft.com/office/drawing/2014/main" id="{F9C81458-9652-724D-AFDB-492A4A16F4FE}"/>
                </a:ext>
              </a:extLst>
            </p:cNvPr>
            <p:cNvCxnSpPr/>
            <p:nvPr/>
          </p:nvCxnSpPr>
          <p:spPr>
            <a:xfrm>
              <a:off x="3968353" y="3257550"/>
              <a:ext cx="522501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" name="Google Shape;2361;p39">
              <a:extLst>
                <a:ext uri="{FF2B5EF4-FFF2-40B4-BE49-F238E27FC236}">
                  <a16:creationId xmlns:a16="http://schemas.microsoft.com/office/drawing/2014/main" id="{B5F81558-8F55-EF87-BC44-3893E8FB1268}"/>
                </a:ext>
              </a:extLst>
            </p:cNvPr>
            <p:cNvCxnSpPr/>
            <p:nvPr/>
          </p:nvCxnSpPr>
          <p:spPr>
            <a:xfrm>
              <a:off x="3912855" y="3364618"/>
              <a:ext cx="57799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" name="Google Shape;2362;p39">
              <a:extLst>
                <a:ext uri="{FF2B5EF4-FFF2-40B4-BE49-F238E27FC236}">
                  <a16:creationId xmlns:a16="http://schemas.microsoft.com/office/drawing/2014/main" id="{BFD5F382-3FBC-D118-C8AE-E53E1F1AAE03}"/>
                </a:ext>
              </a:extLst>
            </p:cNvPr>
            <p:cNvSpPr/>
            <p:nvPr/>
          </p:nvSpPr>
          <p:spPr>
            <a:xfrm>
              <a:off x="3606863" y="2181563"/>
              <a:ext cx="440327" cy="1220751"/>
            </a:xfrm>
            <a:prstGeom prst="ellipse">
              <a:avLst/>
            </a:prstGeom>
            <a:solidFill>
              <a:schemeClr val="dk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875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" name="Google Shape;2363;p39">
              <a:extLst>
                <a:ext uri="{FF2B5EF4-FFF2-40B4-BE49-F238E27FC236}">
                  <a16:creationId xmlns:a16="http://schemas.microsoft.com/office/drawing/2014/main" id="{0E7D013A-336D-FD8A-6CCC-79B1351815DB}"/>
                </a:ext>
              </a:extLst>
            </p:cNvPr>
            <p:cNvCxnSpPr/>
            <p:nvPr/>
          </p:nvCxnSpPr>
          <p:spPr>
            <a:xfrm>
              <a:off x="5441934" y="2708586"/>
              <a:ext cx="501666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" name="Google Shape;2364;p39">
              <a:extLst>
                <a:ext uri="{FF2B5EF4-FFF2-40B4-BE49-F238E27FC236}">
                  <a16:creationId xmlns:a16="http://schemas.microsoft.com/office/drawing/2014/main" id="{0B8F4434-51D9-066B-96F1-FF555CCD6B5D}"/>
                </a:ext>
              </a:extLst>
            </p:cNvPr>
            <p:cNvCxnSpPr/>
            <p:nvPr/>
          </p:nvCxnSpPr>
          <p:spPr>
            <a:xfrm>
              <a:off x="5585035" y="2537509"/>
              <a:ext cx="358565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Google Shape;2365;p39">
              <a:extLst>
                <a:ext uri="{FF2B5EF4-FFF2-40B4-BE49-F238E27FC236}">
                  <a16:creationId xmlns:a16="http://schemas.microsoft.com/office/drawing/2014/main" id="{E156D670-1120-89DE-1039-7E4FD14A5F69}"/>
                </a:ext>
              </a:extLst>
            </p:cNvPr>
            <p:cNvCxnSpPr/>
            <p:nvPr/>
          </p:nvCxnSpPr>
          <p:spPr>
            <a:xfrm>
              <a:off x="5585035" y="2250811"/>
              <a:ext cx="0" cy="286698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2366;p39">
              <a:extLst>
                <a:ext uri="{FF2B5EF4-FFF2-40B4-BE49-F238E27FC236}">
                  <a16:creationId xmlns:a16="http://schemas.microsoft.com/office/drawing/2014/main" id="{BB7F591E-0A53-CC84-61D1-A97E74F281AE}"/>
                </a:ext>
              </a:extLst>
            </p:cNvPr>
            <p:cNvCxnSpPr/>
            <p:nvPr/>
          </p:nvCxnSpPr>
          <p:spPr>
            <a:xfrm>
              <a:off x="5441934" y="2404391"/>
              <a:ext cx="0" cy="304195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2367;p39">
              <a:extLst>
                <a:ext uri="{FF2B5EF4-FFF2-40B4-BE49-F238E27FC236}">
                  <a16:creationId xmlns:a16="http://schemas.microsoft.com/office/drawing/2014/main" id="{98361A74-3033-F808-B289-49CABBED48B0}"/>
                </a:ext>
              </a:extLst>
            </p:cNvPr>
            <p:cNvCxnSpPr/>
            <p:nvPr/>
          </p:nvCxnSpPr>
          <p:spPr>
            <a:xfrm>
              <a:off x="4784604" y="2404391"/>
              <a:ext cx="657330" cy="997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2368;p39">
              <a:extLst>
                <a:ext uri="{FF2B5EF4-FFF2-40B4-BE49-F238E27FC236}">
                  <a16:creationId xmlns:a16="http://schemas.microsoft.com/office/drawing/2014/main" id="{AF10DAB2-2544-8A5C-77D3-BF5E13100594}"/>
                </a:ext>
              </a:extLst>
            </p:cNvPr>
            <p:cNvCxnSpPr/>
            <p:nvPr/>
          </p:nvCxnSpPr>
          <p:spPr>
            <a:xfrm rot="10800000" flipH="1">
              <a:off x="4798389" y="2248082"/>
              <a:ext cx="786646" cy="249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2369;p39">
              <a:extLst>
                <a:ext uri="{FF2B5EF4-FFF2-40B4-BE49-F238E27FC236}">
                  <a16:creationId xmlns:a16="http://schemas.microsoft.com/office/drawing/2014/main" id="{841D52DA-333A-B5A8-C8F1-FB7DC74F6429}"/>
                </a:ext>
              </a:extLst>
            </p:cNvPr>
            <p:cNvCxnSpPr/>
            <p:nvPr/>
          </p:nvCxnSpPr>
          <p:spPr>
            <a:xfrm>
              <a:off x="5181600" y="3028950"/>
              <a:ext cx="762000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" name="Google Shape;2370;p39">
              <a:extLst>
                <a:ext uri="{FF2B5EF4-FFF2-40B4-BE49-F238E27FC236}">
                  <a16:creationId xmlns:a16="http://schemas.microsoft.com/office/drawing/2014/main" id="{6FEE58E7-B897-B45A-1B2F-D588DB27717A}"/>
                </a:ext>
              </a:extLst>
            </p:cNvPr>
            <p:cNvCxnSpPr/>
            <p:nvPr/>
          </p:nvCxnSpPr>
          <p:spPr>
            <a:xfrm>
              <a:off x="5334000" y="2899725"/>
              <a:ext cx="609600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" name="Google Shape;2371;p39">
              <a:extLst>
                <a:ext uri="{FF2B5EF4-FFF2-40B4-BE49-F238E27FC236}">
                  <a16:creationId xmlns:a16="http://schemas.microsoft.com/office/drawing/2014/main" id="{CE395A25-DDD1-C245-6924-A5F9363D4A3F}"/>
                </a:ext>
              </a:extLst>
            </p:cNvPr>
            <p:cNvCxnSpPr/>
            <p:nvPr/>
          </p:nvCxnSpPr>
          <p:spPr>
            <a:xfrm>
              <a:off x="5334000" y="2613027"/>
              <a:ext cx="0" cy="286698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2372;p39">
              <a:extLst>
                <a:ext uri="{FF2B5EF4-FFF2-40B4-BE49-F238E27FC236}">
                  <a16:creationId xmlns:a16="http://schemas.microsoft.com/office/drawing/2014/main" id="{F077451D-C212-03D1-DE40-2EC9FCB5168B}"/>
                </a:ext>
              </a:extLst>
            </p:cNvPr>
            <p:cNvCxnSpPr/>
            <p:nvPr/>
          </p:nvCxnSpPr>
          <p:spPr>
            <a:xfrm>
              <a:off x="5181600" y="2777662"/>
              <a:ext cx="0" cy="251288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2373;p39">
              <a:extLst>
                <a:ext uri="{FF2B5EF4-FFF2-40B4-BE49-F238E27FC236}">
                  <a16:creationId xmlns:a16="http://schemas.microsoft.com/office/drawing/2014/main" id="{AA033DDD-6FF2-8DC3-C073-25A4B7836C4C}"/>
                </a:ext>
              </a:extLst>
            </p:cNvPr>
            <p:cNvCxnSpPr/>
            <p:nvPr/>
          </p:nvCxnSpPr>
          <p:spPr>
            <a:xfrm>
              <a:off x="4784604" y="2766607"/>
              <a:ext cx="396996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2374;p39">
              <a:extLst>
                <a:ext uri="{FF2B5EF4-FFF2-40B4-BE49-F238E27FC236}">
                  <a16:creationId xmlns:a16="http://schemas.microsoft.com/office/drawing/2014/main" id="{E47E295B-B830-5CBB-BC7C-993701D4C77B}"/>
                </a:ext>
              </a:extLst>
            </p:cNvPr>
            <p:cNvCxnSpPr/>
            <p:nvPr/>
          </p:nvCxnSpPr>
          <p:spPr>
            <a:xfrm>
              <a:off x="4798389" y="2610547"/>
              <a:ext cx="535611" cy="1981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2375;p39">
              <a:extLst>
                <a:ext uri="{FF2B5EF4-FFF2-40B4-BE49-F238E27FC236}">
                  <a16:creationId xmlns:a16="http://schemas.microsoft.com/office/drawing/2014/main" id="{5C46FB40-FE57-44DF-C9A2-231982C2D0CD}"/>
                </a:ext>
              </a:extLst>
            </p:cNvPr>
            <p:cNvCxnSpPr/>
            <p:nvPr/>
          </p:nvCxnSpPr>
          <p:spPr>
            <a:xfrm>
              <a:off x="5029200" y="3181350"/>
              <a:ext cx="914400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" name="Google Shape;2376;p39">
              <a:extLst>
                <a:ext uri="{FF2B5EF4-FFF2-40B4-BE49-F238E27FC236}">
                  <a16:creationId xmlns:a16="http://schemas.microsoft.com/office/drawing/2014/main" id="{EAA9721E-C4D2-42A7-83B3-3EE5BA66B346}"/>
                </a:ext>
              </a:extLst>
            </p:cNvPr>
            <p:cNvCxnSpPr/>
            <p:nvPr/>
          </p:nvCxnSpPr>
          <p:spPr>
            <a:xfrm>
              <a:off x="5029200" y="2899154"/>
              <a:ext cx="0" cy="282196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2377;p39">
              <a:extLst>
                <a:ext uri="{FF2B5EF4-FFF2-40B4-BE49-F238E27FC236}">
                  <a16:creationId xmlns:a16="http://schemas.microsoft.com/office/drawing/2014/main" id="{71235368-7F9C-9F92-8434-4DD46A4515F6}"/>
                </a:ext>
              </a:extLst>
            </p:cNvPr>
            <p:cNvCxnSpPr/>
            <p:nvPr/>
          </p:nvCxnSpPr>
          <p:spPr>
            <a:xfrm>
              <a:off x="4784604" y="2899154"/>
              <a:ext cx="244596" cy="2354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2378;p39">
              <a:extLst>
                <a:ext uri="{FF2B5EF4-FFF2-40B4-BE49-F238E27FC236}">
                  <a16:creationId xmlns:a16="http://schemas.microsoft.com/office/drawing/2014/main" id="{32C7AF50-7015-6D55-2E47-E1AB735FE40D}"/>
                </a:ext>
              </a:extLst>
            </p:cNvPr>
            <p:cNvCxnSpPr/>
            <p:nvPr/>
          </p:nvCxnSpPr>
          <p:spPr>
            <a:xfrm>
              <a:off x="6858000" y="3105150"/>
              <a:ext cx="564344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" name="Google Shape;2379;p39">
              <a:extLst>
                <a:ext uri="{FF2B5EF4-FFF2-40B4-BE49-F238E27FC236}">
                  <a16:creationId xmlns:a16="http://schemas.microsoft.com/office/drawing/2014/main" id="{28DB4DA1-1CAF-C117-B1FB-96201E9C82C3}"/>
                </a:ext>
              </a:extLst>
            </p:cNvPr>
            <p:cNvCxnSpPr/>
            <p:nvPr/>
          </p:nvCxnSpPr>
          <p:spPr>
            <a:xfrm>
              <a:off x="7001101" y="2952750"/>
              <a:ext cx="421243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4" name="Google Shape;2380;p39">
              <a:extLst>
                <a:ext uri="{FF2B5EF4-FFF2-40B4-BE49-F238E27FC236}">
                  <a16:creationId xmlns:a16="http://schemas.microsoft.com/office/drawing/2014/main" id="{CE7680E3-11DF-1236-98E4-DD4C7153E7FC}"/>
                </a:ext>
              </a:extLst>
            </p:cNvPr>
            <p:cNvCxnSpPr/>
            <p:nvPr/>
          </p:nvCxnSpPr>
          <p:spPr>
            <a:xfrm>
              <a:off x="7001101" y="2583578"/>
              <a:ext cx="0" cy="369172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2381;p39">
              <a:extLst>
                <a:ext uri="{FF2B5EF4-FFF2-40B4-BE49-F238E27FC236}">
                  <a16:creationId xmlns:a16="http://schemas.microsoft.com/office/drawing/2014/main" id="{0AABD957-8FF2-162B-C1E1-B99B2B3DEC3E}"/>
                </a:ext>
              </a:extLst>
            </p:cNvPr>
            <p:cNvCxnSpPr/>
            <p:nvPr/>
          </p:nvCxnSpPr>
          <p:spPr>
            <a:xfrm>
              <a:off x="6858000" y="2737158"/>
              <a:ext cx="0" cy="367992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2382;p39">
              <a:extLst>
                <a:ext uri="{FF2B5EF4-FFF2-40B4-BE49-F238E27FC236}">
                  <a16:creationId xmlns:a16="http://schemas.microsoft.com/office/drawing/2014/main" id="{B125BA68-FF53-FD63-BEDB-CC1771C5938E}"/>
                </a:ext>
              </a:extLst>
            </p:cNvPr>
            <p:cNvCxnSpPr/>
            <p:nvPr/>
          </p:nvCxnSpPr>
          <p:spPr>
            <a:xfrm>
              <a:off x="6217456" y="2738155"/>
              <a:ext cx="640544" cy="0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2383;p39">
              <a:extLst>
                <a:ext uri="{FF2B5EF4-FFF2-40B4-BE49-F238E27FC236}">
                  <a16:creationId xmlns:a16="http://schemas.microsoft.com/office/drawing/2014/main" id="{4E141940-3D9A-BAA5-350F-671D0BC3C2B9}"/>
                </a:ext>
              </a:extLst>
            </p:cNvPr>
            <p:cNvCxnSpPr/>
            <p:nvPr/>
          </p:nvCxnSpPr>
          <p:spPr>
            <a:xfrm rot="10800000" flipH="1">
              <a:off x="6214455" y="2580849"/>
              <a:ext cx="786646" cy="249"/>
            </a:xfrm>
            <a:prstGeom prst="straightConnector1">
              <a:avLst/>
            </a:pr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" name="Google Shape;2384;p39">
              <a:extLst>
                <a:ext uri="{FF2B5EF4-FFF2-40B4-BE49-F238E27FC236}">
                  <a16:creationId xmlns:a16="http://schemas.microsoft.com/office/drawing/2014/main" id="{2F4EE371-1515-E3C3-F8AD-899A5F8AE8B5}"/>
                </a:ext>
              </a:extLst>
            </p:cNvPr>
            <p:cNvSpPr txBox="1"/>
            <p:nvPr/>
          </p:nvSpPr>
          <p:spPr>
            <a:xfrm rot="16200000">
              <a:off x="2790284" y="2556820"/>
              <a:ext cx="1196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instruction</a:t>
              </a:r>
              <a:endParaRPr dirty="0"/>
            </a:p>
          </p:txBody>
        </p:sp>
        <p:sp>
          <p:nvSpPr>
            <p:cNvPr id="49" name="Google Shape;2385;p39">
              <a:extLst>
                <a:ext uri="{FF2B5EF4-FFF2-40B4-BE49-F238E27FC236}">
                  <a16:creationId xmlns:a16="http://schemas.microsoft.com/office/drawing/2014/main" id="{278FDF19-D1A9-F9B3-E282-87076299EA5F}"/>
                </a:ext>
              </a:extLst>
            </p:cNvPr>
            <p:cNvSpPr txBox="1"/>
            <p:nvPr/>
          </p:nvSpPr>
          <p:spPr>
            <a:xfrm rot="16200000">
              <a:off x="3394055" y="2701299"/>
              <a:ext cx="877741" cy="245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  <a:endParaRPr dirty="0"/>
            </a:p>
          </p:txBody>
        </p:sp>
        <p:sp>
          <p:nvSpPr>
            <p:cNvPr id="50" name="Google Shape;2386;p39">
              <a:extLst>
                <a:ext uri="{FF2B5EF4-FFF2-40B4-BE49-F238E27FC236}">
                  <a16:creationId xmlns:a16="http://schemas.microsoft.com/office/drawing/2014/main" id="{A960D4D8-99E1-D141-6BA7-2A6757816095}"/>
                </a:ext>
              </a:extLst>
            </p:cNvPr>
            <p:cNvSpPr txBox="1"/>
            <p:nvPr/>
          </p:nvSpPr>
          <p:spPr>
            <a:xfrm rot="16200000">
              <a:off x="4379120" y="2254643"/>
              <a:ext cx="468986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WB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baseline="-25000" dirty="0"/>
            </a:p>
          </p:txBody>
        </p:sp>
        <p:sp>
          <p:nvSpPr>
            <p:cNvPr id="51" name="Google Shape;2387;p39">
              <a:extLst>
                <a:ext uri="{FF2B5EF4-FFF2-40B4-BE49-F238E27FC236}">
                  <a16:creationId xmlns:a16="http://schemas.microsoft.com/office/drawing/2014/main" id="{8B448773-D8FE-4FB8-AB73-DF3FF9873055}"/>
                </a:ext>
              </a:extLst>
            </p:cNvPr>
            <p:cNvSpPr txBox="1"/>
            <p:nvPr/>
          </p:nvSpPr>
          <p:spPr>
            <a:xfrm rot="16200000">
              <a:off x="5839649" y="2512014"/>
              <a:ext cx="477697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WB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lang="en-US" sz="1200" baseline="-25000" dirty="0"/>
            </a:p>
          </p:txBody>
        </p:sp>
        <p:sp>
          <p:nvSpPr>
            <p:cNvPr id="52" name="Google Shape;2388;p39">
              <a:extLst>
                <a:ext uri="{FF2B5EF4-FFF2-40B4-BE49-F238E27FC236}">
                  <a16:creationId xmlns:a16="http://schemas.microsoft.com/office/drawing/2014/main" id="{6D3CE97A-FD01-F414-9EAF-82711EC48BDB}"/>
                </a:ext>
              </a:extLst>
            </p:cNvPr>
            <p:cNvSpPr txBox="1"/>
            <p:nvPr/>
          </p:nvSpPr>
          <p:spPr>
            <a:xfrm rot="16200000">
              <a:off x="7308873" y="2940748"/>
              <a:ext cx="481583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WB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lang="en-US" sz="1200" baseline="-25000" dirty="0"/>
            </a:p>
          </p:txBody>
        </p:sp>
        <p:sp>
          <p:nvSpPr>
            <p:cNvPr id="53" name="Google Shape;2389;p39">
              <a:extLst>
                <a:ext uri="{FF2B5EF4-FFF2-40B4-BE49-F238E27FC236}">
                  <a16:creationId xmlns:a16="http://schemas.microsoft.com/office/drawing/2014/main" id="{F7F831D7-3157-2BCA-4A08-D4DE30AAE49A}"/>
                </a:ext>
              </a:extLst>
            </p:cNvPr>
            <p:cNvSpPr txBox="1"/>
            <p:nvPr/>
          </p:nvSpPr>
          <p:spPr>
            <a:xfrm rot="16200000">
              <a:off x="4333370" y="2664394"/>
              <a:ext cx="560486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MEM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lang="en-US" sz="1200" baseline="-25000" dirty="0"/>
            </a:p>
          </p:txBody>
        </p:sp>
        <p:sp>
          <p:nvSpPr>
            <p:cNvPr id="54" name="Google Shape;2390;p39">
              <a:extLst>
                <a:ext uri="{FF2B5EF4-FFF2-40B4-BE49-F238E27FC236}">
                  <a16:creationId xmlns:a16="http://schemas.microsoft.com/office/drawing/2014/main" id="{0AFED031-4526-5437-1B13-F30123D42D89}"/>
                </a:ext>
              </a:extLst>
            </p:cNvPr>
            <p:cNvSpPr txBox="1"/>
            <p:nvPr/>
          </p:nvSpPr>
          <p:spPr>
            <a:xfrm rot="16200000">
              <a:off x="5789265" y="2934409"/>
              <a:ext cx="578466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MEM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lang="en-US" sz="1200" baseline="-25000" dirty="0"/>
            </a:p>
          </p:txBody>
        </p:sp>
        <p:sp>
          <p:nvSpPr>
            <p:cNvPr id="55" name="Google Shape;2391;p39">
              <a:extLst>
                <a:ext uri="{FF2B5EF4-FFF2-40B4-BE49-F238E27FC236}">
                  <a16:creationId xmlns:a16="http://schemas.microsoft.com/office/drawing/2014/main" id="{9BA7FB37-22CE-0992-61C3-F19D87762941}"/>
                </a:ext>
              </a:extLst>
            </p:cNvPr>
            <p:cNvSpPr txBox="1"/>
            <p:nvPr/>
          </p:nvSpPr>
          <p:spPr>
            <a:xfrm rot="16200000">
              <a:off x="4388009" y="3066648"/>
              <a:ext cx="451208" cy="183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</a:t>
              </a:r>
              <a:r>
                <a:rPr lang="en-US" sz="1200" baseline="-25000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ctrl</a:t>
              </a:r>
              <a:endParaRPr lang="en-US" sz="1200" baseline="-25000" dirty="0"/>
            </a:p>
          </p:txBody>
        </p:sp>
        <p:sp>
          <p:nvSpPr>
            <p:cNvPr id="56" name="Google Shape;2392;p39">
              <a:extLst>
                <a:ext uri="{FF2B5EF4-FFF2-40B4-BE49-F238E27FC236}">
                  <a16:creationId xmlns:a16="http://schemas.microsoft.com/office/drawing/2014/main" id="{84EB5543-E247-93F8-6E00-BA22AADDF776}"/>
                </a:ext>
              </a:extLst>
            </p:cNvPr>
            <p:cNvSpPr txBox="1"/>
            <p:nvPr/>
          </p:nvSpPr>
          <p:spPr>
            <a:xfrm>
              <a:off x="2919567" y="4544689"/>
              <a:ext cx="481157" cy="21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IF/ID</a:t>
              </a:r>
              <a:endParaRPr dirty="0"/>
            </a:p>
          </p:txBody>
        </p:sp>
        <p:sp>
          <p:nvSpPr>
            <p:cNvPr id="57" name="Google Shape;2393;p39">
              <a:extLst>
                <a:ext uri="{FF2B5EF4-FFF2-40B4-BE49-F238E27FC236}">
                  <a16:creationId xmlns:a16="http://schemas.microsoft.com/office/drawing/2014/main" id="{0852B7C3-48CA-F483-D1BF-CB6DED503037}"/>
                </a:ext>
              </a:extLst>
            </p:cNvPr>
            <p:cNvSpPr txBox="1"/>
            <p:nvPr/>
          </p:nvSpPr>
          <p:spPr>
            <a:xfrm>
              <a:off x="4393932" y="4544689"/>
              <a:ext cx="532518" cy="21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ID/EX</a:t>
              </a:r>
              <a:endParaRPr dirty="0"/>
            </a:p>
          </p:txBody>
        </p:sp>
        <p:sp>
          <p:nvSpPr>
            <p:cNvPr id="58" name="Google Shape;2394;p39">
              <a:extLst>
                <a:ext uri="{FF2B5EF4-FFF2-40B4-BE49-F238E27FC236}">
                  <a16:creationId xmlns:a16="http://schemas.microsoft.com/office/drawing/2014/main" id="{876B5F60-C5DE-CD6E-4657-3F267ED499AF}"/>
                </a:ext>
              </a:extLst>
            </p:cNvPr>
            <p:cNvSpPr txBox="1"/>
            <p:nvPr/>
          </p:nvSpPr>
          <p:spPr>
            <a:xfrm>
              <a:off x="5784619" y="4544689"/>
              <a:ext cx="620683" cy="21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EX/MA</a:t>
              </a:r>
              <a:endParaRPr dirty="0"/>
            </a:p>
          </p:txBody>
        </p:sp>
        <p:sp>
          <p:nvSpPr>
            <p:cNvPr id="59" name="Google Shape;2395;p39">
              <a:extLst>
                <a:ext uri="{FF2B5EF4-FFF2-40B4-BE49-F238E27FC236}">
                  <a16:creationId xmlns:a16="http://schemas.microsoft.com/office/drawing/2014/main" id="{F1FC708C-2C82-4D69-7ED4-6BC390125228}"/>
                </a:ext>
              </a:extLst>
            </p:cNvPr>
            <p:cNvSpPr txBox="1"/>
            <p:nvPr/>
          </p:nvSpPr>
          <p:spPr>
            <a:xfrm>
              <a:off x="7278067" y="4544689"/>
              <a:ext cx="684803" cy="218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MA/WB</a:t>
              </a:r>
              <a:endParaRPr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A2A6AE8-CEB5-849A-29E4-F8149EC67261}"/>
              </a:ext>
            </a:extLst>
          </p:cNvPr>
          <p:cNvSpPr txBox="1"/>
          <p:nvPr/>
        </p:nvSpPr>
        <p:spPr>
          <a:xfrm>
            <a:off x="10253005" y="5292096"/>
            <a:ext cx="1661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(more later on branch computation)</a:t>
            </a:r>
          </a:p>
        </p:txBody>
      </p:sp>
    </p:spTree>
    <p:extLst>
      <p:ext uri="{BB962C8B-B14F-4D97-AF65-F5344CB8AC3E}">
        <p14:creationId xmlns:p14="http://schemas.microsoft.com/office/powerpoint/2010/main" val="11301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RISC-V’s 5-Stage Pipeline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Pipelined Datapath and Control</a:t>
            </a:r>
          </a:p>
          <a:p>
            <a:r>
              <a:rPr lang="en-US" dirty="0"/>
              <a:t>Structural Hazards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Hazards 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(Stalling, Forwarding)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Hazards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12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8827-98D1-356E-F795-5E671780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Hazards Ahead!!!</a:t>
            </a:r>
          </a:p>
        </p:txBody>
      </p:sp>
      <p:pic>
        <p:nvPicPr>
          <p:cNvPr id="6" name="Google Shape;2406;p41" descr="Warning Fall Hazard Stay Clear Sign">
            <a:extLst>
              <a:ext uri="{FF2B5EF4-FFF2-40B4-BE49-F238E27FC236}">
                <a16:creationId xmlns:a16="http://schemas.microsoft.com/office/drawing/2014/main" id="{034722C9-53EF-9976-CCEE-CE227D6F05D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007" y="1040994"/>
            <a:ext cx="2331376" cy="322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7;p41" descr="Warning Beyond This Point RF Fields Sign">
            <a:extLst>
              <a:ext uri="{FF2B5EF4-FFF2-40B4-BE49-F238E27FC236}">
                <a16:creationId xmlns:a16="http://schemas.microsoft.com/office/drawing/2014/main" id="{5763E0E1-6BA1-D607-B86D-B20220C51B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8407" y="3219165"/>
            <a:ext cx="2206934" cy="305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08;p41" descr="High Voltage Inside Keep Out Label">
            <a:extLst>
              <a:ext uri="{FF2B5EF4-FFF2-40B4-BE49-F238E27FC236}">
                <a16:creationId xmlns:a16="http://schemas.microsoft.com/office/drawing/2014/main" id="{FB540499-F765-8576-8EA6-E29E2545F45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5255" y="1040994"/>
            <a:ext cx="3221018" cy="231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09;p41" descr="OSHA Caution Signs - X-Ray Radiation">
            <a:extLst>
              <a:ext uri="{FF2B5EF4-FFF2-40B4-BE49-F238E27FC236}">
                <a16:creationId xmlns:a16="http://schemas.microsoft.com/office/drawing/2014/main" id="{0C371FAB-ED91-680C-DC5E-4B246B710DF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t="14328" b="16706"/>
          <a:stretch/>
        </p:blipFill>
        <p:spPr>
          <a:xfrm>
            <a:off x="7341197" y="3543099"/>
            <a:ext cx="3954331" cy="2727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09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167A9FD-DA8E-D73F-ACEC-D8704ED71D24}"/>
              </a:ext>
            </a:extLst>
          </p:cNvPr>
          <p:cNvSpPr txBox="1"/>
          <p:nvPr/>
        </p:nvSpPr>
        <p:spPr>
          <a:xfrm>
            <a:off x="216779" y="1689680"/>
            <a:ext cx="2396810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t0,4(t3)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 Hazards Ahead!!!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,t4,t5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t0,4(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502F3-0164-BA24-D915-CE1D3E32E789}"/>
              </a:ext>
            </a:extLst>
          </p:cNvPr>
          <p:cNvSpPr txBox="1"/>
          <p:nvPr/>
        </p:nvSpPr>
        <p:spPr>
          <a:xfrm>
            <a:off x="7334348" y="3237119"/>
            <a:ext cx="4034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How does </a:t>
            </a:r>
            <a:r>
              <a:rPr lang="en-US" sz="2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000" dirty="0" err="1">
                <a:solidFill>
                  <a:schemeClr val="accent4"/>
                </a:solidFill>
                <a:latin typeface="18 VAG Rounded Light   02390" pitchFamily="2" charset="0"/>
              </a:rPr>
              <a:t>’s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stage get the right value of 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t3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if </a:t>
            </a:r>
            <a:r>
              <a:rPr lang="en-US" sz="2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000" dirty="0" err="1">
                <a:solidFill>
                  <a:schemeClr val="accent4"/>
                </a:solidFill>
                <a:latin typeface="18 VAG Rounded Light   02390" pitchFamily="2" charset="0"/>
              </a:rPr>
              <a:t>’s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stage hasn’t executed yet??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86787-A807-220C-E1AD-D802212A9EDC}"/>
              </a:ext>
            </a:extLst>
          </p:cNvPr>
          <p:cNvSpPr txBox="1"/>
          <p:nvPr/>
        </p:nvSpPr>
        <p:spPr>
          <a:xfrm>
            <a:off x="5029641" y="871064"/>
            <a:ext cx="4322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Can we read from memory twice in the same clock cycle?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7185571-A501-E3A2-CA04-543DD166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F67B1CC-05F9-FC84-63AA-D6A4DA54A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97996-57AB-981C-C2E9-18549302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FA249-77BE-6E69-60FB-521F8422D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C4E020-5613-DF7D-EB64-99E0C22F1C4F}"/>
              </a:ext>
            </a:extLst>
          </p:cNvPr>
          <p:cNvSpPr/>
          <p:nvPr/>
        </p:nvSpPr>
        <p:spPr>
          <a:xfrm>
            <a:off x="5151802" y="2400587"/>
            <a:ext cx="687650" cy="883589"/>
          </a:xfrm>
          <a:prstGeom prst="rect">
            <a:avLst/>
          </a:pr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D740C-61A2-7E01-B566-5CF9453545FA}"/>
              </a:ext>
            </a:extLst>
          </p:cNvPr>
          <p:cNvSpPr/>
          <p:nvPr/>
        </p:nvSpPr>
        <p:spPr>
          <a:xfrm>
            <a:off x="6466651" y="3347769"/>
            <a:ext cx="687650" cy="883589"/>
          </a:xfrm>
          <a:prstGeom prst="rect">
            <a:avLst/>
          </a:prstGeom>
          <a:noFill/>
          <a:ln w="571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CF30A-7069-4656-783C-F6BB2D3312BA}"/>
              </a:ext>
            </a:extLst>
          </p:cNvPr>
          <p:cNvSpPr/>
          <p:nvPr/>
        </p:nvSpPr>
        <p:spPr>
          <a:xfrm>
            <a:off x="5825913" y="4231358"/>
            <a:ext cx="687650" cy="883589"/>
          </a:xfrm>
          <a:prstGeom prst="rect">
            <a:avLst/>
          </a:prstGeom>
          <a:noFill/>
          <a:ln w="571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2DA8A-7DB8-230E-AFF9-C8C01A8A8A3B}"/>
              </a:ext>
            </a:extLst>
          </p:cNvPr>
          <p:cNvSpPr/>
          <p:nvPr/>
        </p:nvSpPr>
        <p:spPr>
          <a:xfrm>
            <a:off x="5151802" y="5162525"/>
            <a:ext cx="687650" cy="883589"/>
          </a:xfrm>
          <a:prstGeom prst="rect">
            <a:avLst/>
          </a:prstGeom>
          <a:noFill/>
          <a:ln w="5715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ED9D0-355D-5DC9-3AA7-9FC49C1341AF}"/>
              </a:ext>
            </a:extLst>
          </p:cNvPr>
          <p:cNvSpPr txBox="1"/>
          <p:nvPr/>
        </p:nvSpPr>
        <p:spPr>
          <a:xfrm>
            <a:off x="8076237" y="6053855"/>
            <a:ext cx="3028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How do branches work???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A271A7-C63D-140A-7E38-2966D8F925CC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E23274-AA4E-F1C9-5DBC-A6F6BB32CC33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1515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  <p:bldP spid="33" grpId="0"/>
      <p:bldP spid="12" grpId="0" animBg="1"/>
      <p:bldP spid="29" grpId="0" animBg="1"/>
      <p:bldP spid="9" grpId="0" animBg="1"/>
      <p:bldP spid="13" grpId="0" animBg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72C7-1E95-1CFB-FD6B-AF759DA0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Pipeline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D9B5-E358-9134-F5BA-2F3813DFE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4664" indent="0">
              <a:buNone/>
            </a:pPr>
            <a:r>
              <a:rPr lang="en-US" sz="3200" dirty="0"/>
              <a:t>A </a:t>
            </a:r>
            <a:r>
              <a:rPr lang="en-US" sz="3200" b="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hazard</a:t>
            </a:r>
            <a:r>
              <a:rPr lang="en-US" sz="3200" dirty="0"/>
              <a:t> is a situation in which a planned instruction cannot execute in the “proper” clock cycle.</a:t>
            </a:r>
          </a:p>
          <a:p>
            <a:pPr marL="599014" indent="-51435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b="0" dirty="0">
                <a:solidFill>
                  <a:schemeClr val="accent1"/>
                </a:solidFill>
                <a:latin typeface="18 VAG Rounded Light   02390" pitchFamily="2" charset="0"/>
              </a:rPr>
              <a:t>Structural hazard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Hardware does not support access across multiple instructions in the same cycle.</a:t>
            </a:r>
          </a:p>
          <a:p>
            <a:pPr marL="599014" indent="-51435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b="0" dirty="0">
                <a:solidFill>
                  <a:schemeClr val="accent4"/>
                </a:solidFill>
                <a:latin typeface="18 VAG Rounded Light   02390" pitchFamily="2" charset="0"/>
              </a:rPr>
              <a:t>Data hazard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Instructions have data dependency.</a:t>
            </a:r>
          </a:p>
          <a:p>
            <a:pPr lvl="1"/>
            <a:r>
              <a:rPr lang="en-US" sz="2800" dirty="0"/>
              <a:t>Need to wait for previous instruction to complete its data read/write.</a:t>
            </a:r>
          </a:p>
          <a:p>
            <a:pPr marL="599014" indent="-51435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b="0" dirty="0">
                <a:solidFill>
                  <a:schemeClr val="accent6"/>
                </a:solidFill>
                <a:latin typeface="18 VAG Rounded Light   02390" pitchFamily="2" charset="0"/>
              </a:rPr>
              <a:t>Control hazard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Flow of execution depends on previous instruction.</a:t>
            </a:r>
          </a:p>
        </p:txBody>
      </p:sp>
    </p:spTree>
    <p:extLst>
      <p:ext uri="{BB962C8B-B14F-4D97-AF65-F5344CB8AC3E}">
        <p14:creationId xmlns:p14="http://schemas.microsoft.com/office/powerpoint/2010/main" val="19033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4A51-8970-73CE-0D38-B18C6D0A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A63BE-DE9F-6582-68DD-FE3A6F81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Structural hazard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Hardware does not support access across multiple instructions in the same cycle.</a:t>
            </a:r>
          </a:p>
          <a:p>
            <a:r>
              <a:rPr lang="en-US" sz="2800" dirty="0"/>
              <a:t>Occurs when multiple instructions compete for access to a single physical resource. </a:t>
            </a:r>
          </a:p>
          <a:p>
            <a:r>
              <a:rPr lang="en-US" sz="2800" dirty="0"/>
              <a:t>Solution 1 (inefficient):</a:t>
            </a:r>
          </a:p>
          <a:p>
            <a:pPr lvl="1"/>
            <a:r>
              <a:rPr lang="en-US" sz="2400" dirty="0"/>
              <a:t>Instructions take turns using the resource.</a:t>
            </a:r>
          </a:p>
          <a:p>
            <a:pPr lvl="1"/>
            <a:r>
              <a:rPr lang="en-US" sz="2400" dirty="0"/>
              <a:t>Some instructions </a:t>
            </a:r>
            <a:r>
              <a:rPr lang="en-US" sz="2400" i="1" dirty="0">
                <a:solidFill>
                  <a:schemeClr val="accent4"/>
                </a:solidFill>
              </a:rPr>
              <a:t>stall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while the resource is busy.</a:t>
            </a:r>
          </a:p>
          <a:p>
            <a:r>
              <a:rPr lang="en-US" sz="2800" dirty="0"/>
              <a:t>Solution 2: Add more hardware!</a:t>
            </a:r>
          </a:p>
          <a:p>
            <a:pPr lvl="1"/>
            <a:r>
              <a:rPr lang="en-US" sz="2400" dirty="0"/>
              <a:t>Can always solve structural hazards by adding more HW.</a:t>
            </a:r>
          </a:p>
          <a:p>
            <a:pPr lvl="1"/>
            <a:r>
              <a:rPr lang="en-US" sz="2400" dirty="0"/>
              <a:t>In our current CPU, </a:t>
            </a:r>
            <a:r>
              <a:rPr lang="en-US" sz="2400" i="1" dirty="0">
                <a:solidFill>
                  <a:schemeClr val="accent4"/>
                </a:solidFill>
              </a:rPr>
              <a:t>structural hazards are not an issue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9E707-4B38-9131-1458-A5E93FE774D5}"/>
              </a:ext>
            </a:extLst>
          </p:cNvPr>
          <p:cNvSpPr txBox="1"/>
          <p:nvPr/>
        </p:nvSpPr>
        <p:spPr>
          <a:xfrm>
            <a:off x="8747760" y="5059746"/>
            <a:ext cx="3230950" cy="11449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18 VAG Rounded Light   02390" pitchFamily="2" charset="0"/>
              </a:rPr>
              <a:t>The RV32I ISA </a:t>
            </a:r>
            <a:r>
              <a:rPr lang="en-US" sz="1800" dirty="0" err="1">
                <a:latin typeface="18 VAG Rounded Light   02390" pitchFamily="2" charset="0"/>
              </a:rPr>
              <a:t>datapath</a:t>
            </a:r>
            <a:r>
              <a:rPr lang="en-US" sz="1800" dirty="0">
                <a:latin typeface="18 VAG Rounded Light   02390" pitchFamily="2" charset="0"/>
              </a:rPr>
              <a:t> avoids structural hazards via its hardware requirements on </a:t>
            </a:r>
            <a:r>
              <a:rPr lang="en-US" sz="1800" dirty="0" err="1">
                <a:latin typeface="18 VAG Rounded Light   02390" pitchFamily="2" charset="0"/>
              </a:rPr>
              <a:t>RegFile</a:t>
            </a:r>
            <a:r>
              <a:rPr lang="en-US" sz="1800" dirty="0">
                <a:latin typeface="18 VAG Rounded Light   02390" pitchFamily="2" charset="0"/>
              </a:rPr>
              <a:t> and Memory.</a:t>
            </a:r>
          </a:p>
        </p:txBody>
      </p:sp>
      <p:pic>
        <p:nvPicPr>
          <p:cNvPr id="1026" name="Picture 2" descr="Limes Guy / Why Can't I Hold All These Limes? | Know Your Meme">
            <a:extLst>
              <a:ext uri="{FF2B5EF4-FFF2-40B4-BE49-F238E27FC236}">
                <a16:creationId xmlns:a16="http://schemas.microsoft.com/office/drawing/2014/main" id="{ECC6CD85-25E3-3E1D-E288-289F3DA1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76" y="2545992"/>
            <a:ext cx="1637029" cy="218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5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D862-5CF0-9D6D-C8BB-85AD7047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</a:t>
            </a:r>
            <a:r>
              <a:rPr lang="en-US" dirty="0" err="1"/>
              <a:t>RegFile</a:t>
            </a:r>
            <a:r>
              <a:rPr lang="en-US" dirty="0"/>
              <a:t> Avoids Structural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F855-9E16-9432-1B85-98655205C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9238777" cy="5768566"/>
          </a:xfrm>
        </p:spPr>
        <p:txBody>
          <a:bodyPr>
            <a:normAutofit/>
          </a:bodyPr>
          <a:lstStyle/>
          <a:p>
            <a:r>
              <a:rPr lang="en-US" sz="3200" dirty="0"/>
              <a:t>Each RV32I instruction:</a:t>
            </a:r>
          </a:p>
          <a:p>
            <a:pPr lvl="1"/>
            <a:r>
              <a:rPr lang="en-US" sz="2800" dirty="0"/>
              <a:t>Reads up to 2 operands in ID (decode) stage; and</a:t>
            </a:r>
          </a:p>
          <a:p>
            <a:pPr lvl="1"/>
            <a:r>
              <a:rPr lang="en-US" sz="2800" dirty="0"/>
              <a:t>Writes up to 1 operand in WB (writeback) stage.</a:t>
            </a:r>
            <a:endParaRPr lang="en-US" sz="3200" dirty="0"/>
          </a:p>
          <a:p>
            <a:pPr>
              <a:spcBef>
                <a:spcPts val="2200"/>
              </a:spcBef>
            </a:pPr>
            <a:r>
              <a:rPr lang="en-US" sz="3200" dirty="0"/>
              <a:t>Structural hazard can occur if </a:t>
            </a:r>
            <a:r>
              <a:rPr lang="en-US" sz="3200" dirty="0" err="1"/>
              <a:t>RegFile</a:t>
            </a:r>
            <a:r>
              <a:rPr lang="en-US" sz="3200" dirty="0"/>
              <a:t> HW</a:t>
            </a:r>
            <a:br>
              <a:rPr lang="en-US" sz="3200" dirty="0"/>
            </a:br>
            <a:r>
              <a:rPr lang="en-US" sz="3200" dirty="0"/>
              <a:t>does </a:t>
            </a:r>
            <a:r>
              <a:rPr lang="en-US" sz="3200" b="0" dirty="0">
                <a:solidFill>
                  <a:schemeClr val="accent4">
                    <a:alpha val="99000"/>
                  </a:schemeClr>
                </a:solidFill>
                <a:latin typeface="18 VAG Rounded Light   02390" pitchFamily="2" charset="0"/>
              </a:rPr>
              <a:t>not</a:t>
            </a:r>
            <a:r>
              <a:rPr lang="en-US" sz="3200" dirty="0"/>
              <a:t> support simultaneous read/write!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RV32I’s required </a:t>
            </a:r>
            <a:r>
              <a:rPr lang="en-US" sz="3200" dirty="0" err="1"/>
              <a:t>RegFile</a:t>
            </a:r>
            <a:r>
              <a:rPr lang="en-US" sz="3200" dirty="0"/>
              <a:t> design works:</a:t>
            </a:r>
          </a:p>
          <a:p>
            <a:pPr lvl="1"/>
            <a:r>
              <a:rPr lang="en-US" sz="2400" dirty="0"/>
              <a:t>Two independent read ports, one independent write port.</a:t>
            </a:r>
          </a:p>
          <a:p>
            <a:pPr lvl="1"/>
            <a:r>
              <a:rPr lang="en-US" sz="2400" i="1" dirty="0">
                <a:solidFill>
                  <a:schemeClr val="accent4"/>
                </a:solidFill>
              </a:rPr>
              <a:t>Three accesses (2 read, 1 write)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can happen in the same cycle.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CAF11EF-FBDA-8973-8AFD-AD835031AD26}"/>
              </a:ext>
            </a:extLst>
          </p:cNvPr>
          <p:cNvGrpSpPr/>
          <p:nvPr/>
        </p:nvGrpSpPr>
        <p:grpSpPr>
          <a:xfrm>
            <a:off x="8976342" y="2168611"/>
            <a:ext cx="3083578" cy="1726112"/>
            <a:chOff x="8976342" y="2168611"/>
            <a:chExt cx="3083578" cy="17261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4C2B3CC-C4D2-02EF-0350-3E09EB764179}"/>
                </a:ext>
              </a:extLst>
            </p:cNvPr>
            <p:cNvGrpSpPr/>
            <p:nvPr/>
          </p:nvGrpSpPr>
          <p:grpSpPr>
            <a:xfrm>
              <a:off x="8996534" y="2609262"/>
              <a:ext cx="640080" cy="385206"/>
              <a:chOff x="3112787" y="1608456"/>
              <a:chExt cx="640080" cy="385206"/>
            </a:xfrm>
          </p:grpSpPr>
          <p:sp>
            <p:nvSpPr>
              <p:cNvPr id="39" name="Line 13">
                <a:extLst>
                  <a:ext uri="{FF2B5EF4-FFF2-40B4-BE49-F238E27FC236}">
                    <a16:creationId xmlns:a16="http://schemas.microsoft.com/office/drawing/2014/main" id="{E1EA222E-10DE-20B8-180D-3C1580469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Line 14">
                <a:extLst>
                  <a:ext uri="{FF2B5EF4-FFF2-40B4-BE49-F238E27FC236}">
                    <a16:creationId xmlns:a16="http://schemas.microsoft.com/office/drawing/2014/main" id="{EB9FF2F8-8B3E-15AC-9E38-5FE5093B6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1" name="Rectangle 15">
                <a:extLst>
                  <a:ext uri="{FF2B5EF4-FFF2-40B4-BE49-F238E27FC236}">
                    <a16:creationId xmlns:a16="http://schemas.microsoft.com/office/drawing/2014/main" id="{FD3353AD-CB2F-035E-B79D-3685D7860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59CAC84-6A38-5B22-9D7F-6C33D58EFCF1}"/>
                </a:ext>
              </a:extLst>
            </p:cNvPr>
            <p:cNvGrpSpPr/>
            <p:nvPr/>
          </p:nvGrpSpPr>
          <p:grpSpPr>
            <a:xfrm>
              <a:off x="8976342" y="3169512"/>
              <a:ext cx="640080" cy="385206"/>
              <a:chOff x="3112787" y="1608456"/>
              <a:chExt cx="640080" cy="385206"/>
            </a:xfrm>
          </p:grpSpPr>
          <p:sp>
            <p:nvSpPr>
              <p:cNvPr id="43" name="Line 13">
                <a:extLst>
                  <a:ext uri="{FF2B5EF4-FFF2-40B4-BE49-F238E27FC236}">
                    <a16:creationId xmlns:a16="http://schemas.microsoft.com/office/drawing/2014/main" id="{A2FFE61D-E30C-19E9-7788-492E431C5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Line 14">
                <a:extLst>
                  <a:ext uri="{FF2B5EF4-FFF2-40B4-BE49-F238E27FC236}">
                    <a16:creationId xmlns:a16="http://schemas.microsoft.com/office/drawing/2014/main" id="{5994843F-C375-99A1-E985-EBC1C9BBE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Rectangle 15">
                <a:extLst>
                  <a:ext uri="{FF2B5EF4-FFF2-40B4-BE49-F238E27FC236}">
                    <a16:creationId xmlns:a16="http://schemas.microsoft.com/office/drawing/2014/main" id="{633E92C5-E3BF-22ED-0D8F-02995D3B1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5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7F6EFD-3819-962D-0075-E92B7677B147}"/>
                </a:ext>
              </a:extLst>
            </p:cNvPr>
            <p:cNvGrpSpPr/>
            <p:nvPr/>
          </p:nvGrpSpPr>
          <p:grpSpPr>
            <a:xfrm>
              <a:off x="11188452" y="2917543"/>
              <a:ext cx="640080" cy="385206"/>
              <a:chOff x="3112787" y="1608456"/>
              <a:chExt cx="640080" cy="385206"/>
            </a:xfrm>
          </p:grpSpPr>
          <p:sp>
            <p:nvSpPr>
              <p:cNvPr id="47" name="Line 13">
                <a:extLst>
                  <a:ext uri="{FF2B5EF4-FFF2-40B4-BE49-F238E27FC236}">
                    <a16:creationId xmlns:a16="http://schemas.microsoft.com/office/drawing/2014/main" id="{C2426749-69E2-2370-931F-FCE33DA4C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Line 14">
                <a:extLst>
                  <a:ext uri="{FF2B5EF4-FFF2-40B4-BE49-F238E27FC236}">
                    <a16:creationId xmlns:a16="http://schemas.microsoft.com/office/drawing/2014/main" id="{403E86CF-6939-F78C-DF78-0379068D4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A7F23967-FFBE-303D-635E-A97E1A155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60413B-E919-F24C-9BB3-CB617B9CA4E1}"/>
                </a:ext>
              </a:extLst>
            </p:cNvPr>
            <p:cNvSpPr/>
            <p:nvPr/>
          </p:nvSpPr>
          <p:spPr>
            <a:xfrm>
              <a:off x="9611803" y="2432960"/>
              <a:ext cx="1531749" cy="948358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>
                <a:spcBef>
                  <a:spcPts val="400"/>
                </a:spcBef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dataW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rs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</a:p>
          </p:txBody>
        </p:sp>
        <p:sp>
          <p:nvSpPr>
            <p:cNvPr id="51" name="Isosceles Triangle 59">
              <a:extLst>
                <a:ext uri="{FF2B5EF4-FFF2-40B4-BE49-F238E27FC236}">
                  <a16:creationId xmlns:a16="http://schemas.microsoft.com/office/drawing/2014/main" id="{001E85AB-7C68-B03E-E86B-A88D8F6FF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0442" y="3250844"/>
              <a:ext cx="182880" cy="142528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DF4CDA-F884-77BA-2072-125EEC90FA0F}"/>
                </a:ext>
              </a:extLst>
            </p:cNvPr>
            <p:cNvSpPr txBox="1"/>
            <p:nvPr/>
          </p:nvSpPr>
          <p:spPr>
            <a:xfrm>
              <a:off x="10740729" y="350230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accent6"/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accent6"/>
                </a:solidFill>
                <a:latin typeface="18 VAG Rounded Light   0239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C89413-3588-05FA-20BD-66C73A84B8B6}"/>
                </a:ext>
              </a:extLst>
            </p:cNvPr>
            <p:cNvSpPr txBox="1"/>
            <p:nvPr/>
          </p:nvSpPr>
          <p:spPr>
            <a:xfrm>
              <a:off x="9504705" y="3590409"/>
              <a:ext cx="1306651" cy="30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A3A9770-5692-577C-79BD-269D068B20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78817" y="3359406"/>
              <a:ext cx="0" cy="27432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E36D91-E02E-0E2F-04B0-C0E40F70FF42}"/>
                </a:ext>
              </a:extLst>
            </p:cNvPr>
            <p:cNvCxnSpPr/>
            <p:nvPr/>
          </p:nvCxnSpPr>
          <p:spPr>
            <a:xfrm flipV="1">
              <a:off x="10921882" y="3393372"/>
              <a:ext cx="0" cy="118145"/>
            </a:xfrm>
            <a:prstGeom prst="line">
              <a:avLst/>
            </a:prstGeom>
            <a:ln w="19050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3D0071ED-1381-D7A3-F7AC-4CBD22FE13BC}"/>
                </a:ext>
              </a:extLst>
            </p:cNvPr>
            <p:cNvSpPr/>
            <p:nvPr/>
          </p:nvSpPr>
          <p:spPr>
            <a:xfrm>
              <a:off x="10442794" y="2168611"/>
              <a:ext cx="1617126" cy="588792"/>
            </a:xfrm>
            <a:prstGeom prst="cloud">
              <a:avLst/>
            </a:prstGeom>
            <a:solidFill>
              <a:schemeClr val="accent1"/>
            </a:solidFill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18 VAG Rounded Light   02390" pitchFamily="2" charset="0"/>
                </a:rPr>
                <a:t>Hazard!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FB66DE-4C07-4806-E75D-95E01E912F50}"/>
                </a:ext>
              </a:extLst>
            </p:cNvPr>
            <p:cNvSpPr txBox="1"/>
            <p:nvPr/>
          </p:nvSpPr>
          <p:spPr>
            <a:xfrm>
              <a:off x="11373267" y="337047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1"/>
                  </a:solidFill>
                  <a:latin typeface="18 VAG Rounded Light   02390" pitchFamily="2" charset="0"/>
                </a:rPr>
                <a:t>❌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08686A1-5CF7-7D54-59D0-7A0E8F65288C}"/>
              </a:ext>
            </a:extLst>
          </p:cNvPr>
          <p:cNvGrpSpPr/>
          <p:nvPr/>
        </p:nvGrpSpPr>
        <p:grpSpPr>
          <a:xfrm>
            <a:off x="8973344" y="4199338"/>
            <a:ext cx="2880142" cy="2582463"/>
            <a:chOff x="8973344" y="4199338"/>
            <a:chExt cx="2880142" cy="25824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89B4E2-DF23-F769-39E8-BEC83B05A4EC}"/>
                </a:ext>
              </a:extLst>
            </p:cNvPr>
            <p:cNvSpPr/>
            <p:nvPr/>
          </p:nvSpPr>
          <p:spPr>
            <a:xfrm>
              <a:off x="9612148" y="4199338"/>
              <a:ext cx="1531749" cy="203345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dataW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1000"/>
                </a:spcBef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rsW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1600"/>
                </a:spcBef>
                <a:tabLst>
                  <a:tab pos="1309688" algn="r"/>
                </a:tabLst>
              </a:pP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</a:rPr>
                <a:t>rs1	data1</a:t>
              </a:r>
            </a:p>
            <a:p>
              <a:pPr>
                <a:spcBef>
                  <a:spcPts val="1000"/>
                </a:spcBef>
                <a:tabLst>
                  <a:tab pos="1309688" algn="r"/>
                </a:tabLst>
              </a:pP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</a:rPr>
                <a:t>rs2	</a:t>
              </a:r>
            </a:p>
            <a:p>
              <a:pPr>
                <a:tabLst>
                  <a:tab pos="1309688" algn="r"/>
                </a:tabLst>
              </a:pP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</a:rPr>
                <a:t>	data2</a:t>
              </a:r>
            </a:p>
            <a:p>
              <a:r>
                <a:rPr lang="en-US" sz="18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Reg[]</a:t>
              </a:r>
            </a:p>
          </p:txBody>
        </p:sp>
        <p:sp>
          <p:nvSpPr>
            <p:cNvPr id="5" name="Isosceles Triangle 59">
              <a:extLst>
                <a:ext uri="{FF2B5EF4-FFF2-40B4-BE49-F238E27FC236}">
                  <a16:creationId xmlns:a16="http://schemas.microsoft.com/office/drawing/2014/main" id="{3703F933-852A-9872-F700-F4A138AA1B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9490" y="6095874"/>
              <a:ext cx="182880" cy="142528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E2EA0F-E4A9-EFF6-5EF3-74EA3B8BB74F}"/>
                </a:ext>
              </a:extLst>
            </p:cNvPr>
            <p:cNvSpPr txBox="1"/>
            <p:nvPr/>
          </p:nvSpPr>
          <p:spPr>
            <a:xfrm>
              <a:off x="10659777" y="634733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accent6"/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accent6"/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2F19E7-7966-3E4A-3498-25A03DA97DC9}"/>
                </a:ext>
              </a:extLst>
            </p:cNvPr>
            <p:cNvCxnSpPr/>
            <p:nvPr/>
          </p:nvCxnSpPr>
          <p:spPr>
            <a:xfrm flipV="1">
              <a:off x="10830657" y="6229193"/>
              <a:ext cx="0" cy="118145"/>
            </a:xfrm>
            <a:prstGeom prst="line">
              <a:avLst/>
            </a:prstGeom>
            <a:ln w="19050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8AE59A-AAD1-4912-AA09-6E63DD495BF7}"/>
                </a:ext>
              </a:extLst>
            </p:cNvPr>
            <p:cNvGrpSpPr/>
            <p:nvPr/>
          </p:nvGrpSpPr>
          <p:grpSpPr>
            <a:xfrm>
              <a:off x="11172066" y="5104070"/>
              <a:ext cx="640080" cy="385206"/>
              <a:chOff x="3112787" y="1608456"/>
              <a:chExt cx="640080" cy="385206"/>
            </a:xfrm>
          </p:grpSpPr>
          <p:sp>
            <p:nvSpPr>
              <p:cNvPr id="9" name="Line 13">
                <a:extLst>
                  <a:ext uri="{FF2B5EF4-FFF2-40B4-BE49-F238E27FC236}">
                    <a16:creationId xmlns:a16="http://schemas.microsoft.com/office/drawing/2014/main" id="{C791E42F-3B0A-49A1-8440-DBDDB3AD1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0" name="Line 14">
                <a:extLst>
                  <a:ext uri="{FF2B5EF4-FFF2-40B4-BE49-F238E27FC236}">
                    <a16:creationId xmlns:a16="http://schemas.microsoft.com/office/drawing/2014/main" id="{EE6E7857-5C7F-784D-C926-88A482BF6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6770E4BB-E089-C6E0-8FDF-C896FE190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0E3B17-E41C-16FC-677E-B30C7488C424}"/>
                </a:ext>
              </a:extLst>
            </p:cNvPr>
            <p:cNvGrpSpPr/>
            <p:nvPr/>
          </p:nvGrpSpPr>
          <p:grpSpPr>
            <a:xfrm>
              <a:off x="8973344" y="4311267"/>
              <a:ext cx="640080" cy="385206"/>
              <a:chOff x="3112787" y="1608456"/>
              <a:chExt cx="640080" cy="385206"/>
            </a:xfrm>
          </p:grpSpPr>
          <p:sp>
            <p:nvSpPr>
              <p:cNvPr id="13" name="Line 13">
                <a:extLst>
                  <a:ext uri="{FF2B5EF4-FFF2-40B4-BE49-F238E27FC236}">
                    <a16:creationId xmlns:a16="http://schemas.microsoft.com/office/drawing/2014/main" id="{86E27A33-0EFC-3E7A-1519-985FABD9A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" name="Line 14">
                <a:extLst>
                  <a:ext uri="{FF2B5EF4-FFF2-40B4-BE49-F238E27FC236}">
                    <a16:creationId xmlns:a16="http://schemas.microsoft.com/office/drawing/2014/main" id="{75FC8991-4281-51C2-6BE1-638A4DBDB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" name="Rectangle 15">
                <a:extLst>
                  <a:ext uri="{FF2B5EF4-FFF2-40B4-BE49-F238E27FC236}">
                    <a16:creationId xmlns:a16="http://schemas.microsoft.com/office/drawing/2014/main" id="{5B93D9CA-257A-E5DA-E57E-54B4C1598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481E9E-767E-6C64-E67A-130788005164}"/>
                </a:ext>
              </a:extLst>
            </p:cNvPr>
            <p:cNvGrpSpPr/>
            <p:nvPr/>
          </p:nvGrpSpPr>
          <p:grpSpPr>
            <a:xfrm>
              <a:off x="8973344" y="4718864"/>
              <a:ext cx="640080" cy="385206"/>
              <a:chOff x="3112787" y="1608456"/>
              <a:chExt cx="640080" cy="385206"/>
            </a:xfrm>
          </p:grpSpPr>
          <p:sp>
            <p:nvSpPr>
              <p:cNvPr id="17" name="Line 13">
                <a:extLst>
                  <a:ext uri="{FF2B5EF4-FFF2-40B4-BE49-F238E27FC236}">
                    <a16:creationId xmlns:a16="http://schemas.microsoft.com/office/drawing/2014/main" id="{666DEBB8-577F-E59F-6192-4C38BAE41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Line 14">
                <a:extLst>
                  <a:ext uri="{FF2B5EF4-FFF2-40B4-BE49-F238E27FC236}">
                    <a16:creationId xmlns:a16="http://schemas.microsoft.com/office/drawing/2014/main" id="{C1C3397D-840B-45A5-4E4E-A60A908A8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A7671571-DF40-8A16-11D7-4004D30B5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009" y="1722114"/>
                <a:ext cx="21039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5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449640-EED5-653B-74FE-15B6D413FB2B}"/>
                </a:ext>
              </a:extLst>
            </p:cNvPr>
            <p:cNvGrpSpPr/>
            <p:nvPr/>
          </p:nvGrpSpPr>
          <p:grpSpPr>
            <a:xfrm>
              <a:off x="8973344" y="5141023"/>
              <a:ext cx="640080" cy="385206"/>
              <a:chOff x="3112787" y="1608456"/>
              <a:chExt cx="640080" cy="385206"/>
            </a:xfrm>
          </p:grpSpPr>
          <p:sp>
            <p:nvSpPr>
              <p:cNvPr id="21" name="Line 13">
                <a:extLst>
                  <a:ext uri="{FF2B5EF4-FFF2-40B4-BE49-F238E27FC236}">
                    <a16:creationId xmlns:a16="http://schemas.microsoft.com/office/drawing/2014/main" id="{6360DE18-F317-C6B7-DA9F-36A6E7764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27C04AB0-0C91-5F21-80B9-F5DF85CEC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FA39DC0B-C4E3-2670-3707-8A15C87FB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5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75AA3A-E5F7-AD43-6E65-721AD576C840}"/>
                </a:ext>
              </a:extLst>
            </p:cNvPr>
            <p:cNvGrpSpPr/>
            <p:nvPr/>
          </p:nvGrpSpPr>
          <p:grpSpPr>
            <a:xfrm>
              <a:off x="8973344" y="5530731"/>
              <a:ext cx="640080" cy="385206"/>
              <a:chOff x="3112787" y="1608456"/>
              <a:chExt cx="640080" cy="385206"/>
            </a:xfrm>
          </p:grpSpPr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2F726F80-8445-B8D3-F34B-AAD299B43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21DC2D7B-517D-ADBF-29C7-1B218E7E1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7" name="Rectangle 15">
                <a:extLst>
                  <a:ext uri="{FF2B5EF4-FFF2-40B4-BE49-F238E27FC236}">
                    <a16:creationId xmlns:a16="http://schemas.microsoft.com/office/drawing/2014/main" id="{53130016-5B53-6D62-6E17-371FCBC2C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009" y="1722114"/>
                <a:ext cx="21039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5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4342BCB-B045-F0B5-6A74-86C15F709A23}"/>
                </a:ext>
              </a:extLst>
            </p:cNvPr>
            <p:cNvGrpSpPr/>
            <p:nvPr/>
          </p:nvGrpSpPr>
          <p:grpSpPr>
            <a:xfrm>
              <a:off x="11172066" y="5771628"/>
              <a:ext cx="640080" cy="385206"/>
              <a:chOff x="3112787" y="1608456"/>
              <a:chExt cx="640080" cy="385206"/>
            </a:xfrm>
          </p:grpSpPr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AACEE313-4D09-CF6D-639E-C7D9D4021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2787" y="1672571"/>
                <a:ext cx="640080" cy="0"/>
              </a:xfrm>
              <a:prstGeom prst="line">
                <a:avLst/>
              </a:prstGeom>
              <a:noFill/>
              <a:ln w="25400">
                <a:solidFill>
                  <a:sysClr val="window" lastClr="FFFFFF"/>
                </a:solidFill>
                <a:round/>
                <a:headEnd/>
                <a:tailEnd type="triangle" w="lg" len="lg"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0" name="Line 14">
                <a:extLst>
                  <a:ext uri="{FF2B5EF4-FFF2-40B4-BE49-F238E27FC236}">
                    <a16:creationId xmlns:a16="http://schemas.microsoft.com/office/drawing/2014/main" id="{1D0874A5-EB81-B687-54D7-C125F79EF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1" name="Rectangle 15">
                <a:extLst>
                  <a:ext uri="{FF2B5EF4-FFF2-40B4-BE49-F238E27FC236}">
                    <a16:creationId xmlns:a16="http://schemas.microsoft.com/office/drawing/2014/main" id="{9083E77E-878E-B038-7FF8-B973BBF9E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2919" y="1722114"/>
                <a:ext cx="306575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F92FC6-5405-33F6-9D15-AAA6C706861E}"/>
                </a:ext>
              </a:extLst>
            </p:cNvPr>
            <p:cNvSpPr txBox="1"/>
            <p:nvPr/>
          </p:nvSpPr>
          <p:spPr>
            <a:xfrm>
              <a:off x="9427371" y="6477487"/>
              <a:ext cx="1306651" cy="30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18 VAG Rounded Light   02390" pitchFamily="2" charset="0"/>
                </a:rPr>
                <a:t>RegWEn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631377C-F29F-CFBF-6221-C12503C1A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7865" y="6204436"/>
              <a:ext cx="0" cy="27432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CA11F31-57AE-856F-1EBA-A98B5E0968F4}"/>
                </a:ext>
              </a:extLst>
            </p:cNvPr>
            <p:cNvSpPr txBox="1"/>
            <p:nvPr/>
          </p:nvSpPr>
          <p:spPr>
            <a:xfrm>
              <a:off x="11361043" y="426886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accent1"/>
                  </a:solidFill>
                  <a:latin typeface="18 VAG Rounded Light   02390" pitchFamily="2" charset="0"/>
                </a:rPr>
                <a:t>✅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24E2C4-10EF-C8EA-0111-494591906F6A}"/>
              </a:ext>
            </a:extLst>
          </p:cNvPr>
          <p:cNvCxnSpPr/>
          <p:nvPr/>
        </p:nvCxnSpPr>
        <p:spPr>
          <a:xfrm>
            <a:off x="506854" y="3965843"/>
            <a:ext cx="1117829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1CC9496-839E-4A76-09D4-D458611052A8}"/>
              </a:ext>
            </a:extLst>
          </p:cNvPr>
          <p:cNvSpPr txBox="1"/>
          <p:nvPr/>
        </p:nvSpPr>
        <p:spPr>
          <a:xfrm>
            <a:off x="9142920" y="1121823"/>
            <a:ext cx="256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add t0,t1,t2</a:t>
            </a:r>
          </a:p>
        </p:txBody>
      </p:sp>
    </p:spTree>
    <p:extLst>
      <p:ext uri="{BB962C8B-B14F-4D97-AF65-F5344CB8AC3E}">
        <p14:creationId xmlns:p14="http://schemas.microsoft.com/office/powerpoint/2010/main" val="15456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0448-66F9-8E19-9A96-73957F49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670527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Separate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dirty="0"/>
              <a:t> Avoids Structural Hazards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6B483-46DC-B401-EF1A-786C9A88B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72E01-56B3-14F7-53E2-DAB8D66F7AAC}"/>
              </a:ext>
            </a:extLst>
          </p:cNvPr>
          <p:cNvSpPr txBox="1"/>
          <p:nvPr/>
        </p:nvSpPr>
        <p:spPr>
          <a:xfrm>
            <a:off x="216779" y="1689680"/>
            <a:ext cx="2396810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t0,4(t3)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BD56E7-1D0E-FD59-EB9C-0FD1411F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D5B251-B8F8-70F5-4858-BFAC05549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54FD82-7570-7724-554B-2DD024FB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B61F3D-DEA9-4D57-8799-7C2BD6CA5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4D08C4-BA86-8962-AAEA-FDFD46A3022E}"/>
              </a:ext>
            </a:extLst>
          </p:cNvPr>
          <p:cNvSpPr/>
          <p:nvPr/>
        </p:nvSpPr>
        <p:spPr>
          <a:xfrm>
            <a:off x="5151802" y="240058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2730D1-856B-3761-9662-E9BA7A0995EB}"/>
              </a:ext>
            </a:extLst>
          </p:cNvPr>
          <p:cNvSpPr/>
          <p:nvPr/>
        </p:nvSpPr>
        <p:spPr>
          <a:xfrm>
            <a:off x="5151802" y="5162525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2E8829-BB5B-7B87-0B76-31407574854B}"/>
              </a:ext>
            </a:extLst>
          </p:cNvPr>
          <p:cNvSpPr/>
          <p:nvPr/>
        </p:nvSpPr>
        <p:spPr>
          <a:xfrm>
            <a:off x="2727892" y="1344365"/>
            <a:ext cx="3102419" cy="942456"/>
          </a:xfrm>
          <a:prstGeom prst="rect">
            <a:avLst/>
          </a:prstGeom>
          <a:solidFill>
            <a:srgbClr val="000000">
              <a:alpha val="82000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C73CB7-DD45-3154-1458-85FB4BFCDFA5}"/>
              </a:ext>
            </a:extLst>
          </p:cNvPr>
          <p:cNvSpPr/>
          <p:nvPr/>
        </p:nvSpPr>
        <p:spPr>
          <a:xfrm>
            <a:off x="3954296" y="3323193"/>
            <a:ext cx="3793070" cy="1796185"/>
          </a:xfrm>
          <a:prstGeom prst="rect">
            <a:avLst/>
          </a:prstGeom>
          <a:solidFill>
            <a:srgbClr val="011223">
              <a:alpha val="82000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4C6DE3D-AC6D-D7D5-F95E-6C22BF26A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317" y="941635"/>
            <a:ext cx="4771778" cy="5572609"/>
          </a:xfrm>
        </p:spPr>
        <p:txBody>
          <a:bodyPr>
            <a:noAutofit/>
          </a:bodyPr>
          <a:lstStyle/>
          <a:p>
            <a:pPr marL="84664" indent="0">
              <a:buNone/>
            </a:pPr>
            <a:r>
              <a:rPr lang="en-US" sz="2800" dirty="0"/>
              <a:t>CPU can read memory twice in the same cycle:</a:t>
            </a:r>
          </a:p>
          <a:p>
            <a:pPr marL="577850" lvl="1" indent="-304800"/>
            <a:r>
              <a:rPr lang="en-US" sz="2400" dirty="0"/>
              <a:t>IF: Instruction memory (IMEM)</a:t>
            </a:r>
          </a:p>
          <a:p>
            <a:pPr marL="577850" lvl="1" indent="-304800"/>
            <a:r>
              <a:rPr lang="en-US" sz="2400" dirty="0"/>
              <a:t>MEM: data memory (DMEM)</a:t>
            </a:r>
          </a:p>
          <a:p>
            <a:pPr marL="84664" indent="0">
              <a:buNone/>
            </a:pPr>
            <a:r>
              <a:rPr lang="en-US" sz="2800" dirty="0"/>
              <a:t>Structural hazard if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  <a:r>
              <a:rPr lang="en-US" sz="2800" dirty="0"/>
              <a:t>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sz="2800" dirty="0"/>
              <a:t> were same hardware:</a:t>
            </a:r>
          </a:p>
          <a:p>
            <a:pPr marL="577850" lvl="1" indent="-304800"/>
            <a:r>
              <a:rPr lang="en-US" sz="2400" dirty="0"/>
              <a:t>Without separate memories, instruction fetch would have to stall for a cycle.</a:t>
            </a:r>
          </a:p>
          <a:p>
            <a:pPr marL="1085850" indent="0">
              <a:buClr>
                <a:schemeClr val="bg1"/>
              </a:buClr>
              <a:buNone/>
            </a:pPr>
            <a:r>
              <a:rPr lang="en-US" sz="2800" dirty="0"/>
              <a:t>RV32I’s required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separation of IMEM and DMEM </a:t>
            </a:r>
            <a:r>
              <a:rPr lang="en-US" sz="2800" dirty="0"/>
              <a:t>works.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AC3616-9E83-CA80-8AC2-21165A13CF38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A548164-F112-C815-B0D5-82075319B4EB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2138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596B-B258-209A-3683-F06DC909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and Data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C6259-4360-DC79-8EA0-26CE02FC7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332079" cy="1125450"/>
          </a:xfrm>
        </p:spPr>
        <p:txBody>
          <a:bodyPr>
            <a:normAutofit/>
          </a:bodyPr>
          <a:lstStyle/>
          <a:p>
            <a:r>
              <a:rPr lang="en-US" sz="3200" dirty="0"/>
              <a:t>Two fast, separate on-chip memories,</a:t>
            </a:r>
            <a:br>
              <a:rPr lang="en-US" sz="3200" dirty="0"/>
            </a:br>
            <a:r>
              <a:rPr lang="en-US" sz="3200" dirty="0"/>
              <a:t>one for instructions and one for data:</a:t>
            </a:r>
          </a:p>
        </p:txBody>
      </p:sp>
      <p:pic>
        <p:nvPicPr>
          <p:cNvPr id="4" name="Google Shape;2741;p46">
            <a:extLst>
              <a:ext uri="{FF2B5EF4-FFF2-40B4-BE49-F238E27FC236}">
                <a16:creationId xmlns:a16="http://schemas.microsoft.com/office/drawing/2014/main" id="{E3FC17E8-7738-B446-8302-313CFCD3607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280" y="2114577"/>
            <a:ext cx="7853680" cy="42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ED545D-129E-1C06-3434-A095EFFD23ED}"/>
              </a:ext>
            </a:extLst>
          </p:cNvPr>
          <p:cNvSpPr/>
          <p:nvPr/>
        </p:nvSpPr>
        <p:spPr>
          <a:xfrm>
            <a:off x="10290675" y="2249932"/>
            <a:ext cx="934483" cy="1315581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6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6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6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8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6" name="Isosceles Triangle 59">
            <a:extLst>
              <a:ext uri="{FF2B5EF4-FFF2-40B4-BE49-F238E27FC236}">
                <a16:creationId xmlns:a16="http://schemas.microsoft.com/office/drawing/2014/main" id="{CD9F11DD-591B-8EBC-F305-AEB149C1AE0E}"/>
              </a:ext>
            </a:extLst>
          </p:cNvPr>
          <p:cNvSpPr/>
          <p:nvPr/>
        </p:nvSpPr>
        <p:spPr>
          <a:xfrm>
            <a:off x="11042861" y="5272451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F26A2-C42D-E63A-BC20-5D24A04BFFCE}"/>
              </a:ext>
            </a:extLst>
          </p:cNvPr>
          <p:cNvGrpSpPr/>
          <p:nvPr/>
        </p:nvGrpSpPr>
        <p:grpSpPr>
          <a:xfrm>
            <a:off x="10277390" y="4129931"/>
            <a:ext cx="1021734" cy="1315586"/>
            <a:chOff x="9120628" y="3398117"/>
            <a:chExt cx="1021734" cy="13155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3D7641-A0B3-5806-0C7A-0627F9A39AE3}"/>
                </a:ext>
              </a:extLst>
            </p:cNvPr>
            <p:cNvSpPr/>
            <p:nvPr/>
          </p:nvSpPr>
          <p:spPr>
            <a:xfrm>
              <a:off x="9120628" y="3398117"/>
              <a:ext cx="1021734" cy="1315586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6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8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8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9E49E7-524C-CA50-AD6E-B8B8496E12E3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648D3A-E935-9824-A042-2DCDD8CDF430}"/>
              </a:ext>
            </a:extLst>
          </p:cNvPr>
          <p:cNvSpPr txBox="1"/>
          <p:nvPr/>
        </p:nvSpPr>
        <p:spPr>
          <a:xfrm>
            <a:off x="10970705" y="557436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accent6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accent6"/>
              </a:solidFill>
              <a:latin typeface="18 VAG Rounded Light   0239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47B3A5-A5C0-9A57-AD20-A2EACB54A40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1141585" y="5445228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099AF-9DA8-EC7F-8A99-3E8EA5F307FD}"/>
              </a:ext>
            </a:extLst>
          </p:cNvPr>
          <p:cNvCxnSpPr>
            <a:cxnSpLocks/>
          </p:cNvCxnSpPr>
          <p:nvPr/>
        </p:nvCxnSpPr>
        <p:spPr>
          <a:xfrm flipV="1">
            <a:off x="10615643" y="5435404"/>
            <a:ext cx="0" cy="365760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61B25-0C57-3F2F-D816-BACA3F4598B7}"/>
              </a:ext>
            </a:extLst>
          </p:cNvPr>
          <p:cNvSpPr txBox="1"/>
          <p:nvPr/>
        </p:nvSpPr>
        <p:spPr>
          <a:xfrm>
            <a:off x="10225008" y="5807015"/>
            <a:ext cx="817853" cy="277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400" dirty="0" err="1">
                <a:solidFill>
                  <a:schemeClr val="accent3"/>
                </a:solidFill>
                <a:latin typeface="18 VAG Rounded Light   02390" pitchFamily="2" charset="0"/>
              </a:rPr>
              <a:t>MemRW</a:t>
            </a:r>
            <a:endParaRPr lang="en-US" sz="1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A18FE6-400A-5CEB-71EB-CF6A587C0C49}"/>
              </a:ext>
            </a:extLst>
          </p:cNvPr>
          <p:cNvGrpSpPr/>
          <p:nvPr/>
        </p:nvGrpSpPr>
        <p:grpSpPr>
          <a:xfrm>
            <a:off x="9873414" y="5241060"/>
            <a:ext cx="420792" cy="385206"/>
            <a:chOff x="2899503" y="2163028"/>
            <a:chExt cx="420792" cy="38520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C89EAF-3346-7EDB-7332-80D4F515680C}"/>
                </a:ext>
              </a:extLst>
            </p:cNvPr>
            <p:cNvGrpSpPr/>
            <p:nvPr/>
          </p:nvGrpSpPr>
          <p:grpSpPr>
            <a:xfrm>
              <a:off x="2899503" y="2163028"/>
              <a:ext cx="306576" cy="385206"/>
              <a:chOff x="3235761" y="1608456"/>
              <a:chExt cx="280882" cy="385206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84668155-3716-4EB6-4A4A-AA15EEF33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7F8397E9-32E4-5AA3-C000-50C79A161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761" y="1722114"/>
                <a:ext cx="280882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3A136D7C-9716-25B1-A8FB-C3A1AEF5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077" y="2227143"/>
              <a:ext cx="399218" cy="0"/>
            </a:xfrm>
            <a:prstGeom prst="line">
              <a:avLst/>
            </a:prstGeom>
            <a:noFill/>
            <a:ln w="25400">
              <a:solidFill>
                <a:sysClr val="window" lastClr="FFFFFF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7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8 VAG Rounded Light   02390" pitchFamily="2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404307-5047-4D31-68FF-F2552763B618}"/>
              </a:ext>
            </a:extLst>
          </p:cNvPr>
          <p:cNvGrpSpPr/>
          <p:nvPr/>
        </p:nvGrpSpPr>
        <p:grpSpPr>
          <a:xfrm>
            <a:off x="9862891" y="4580486"/>
            <a:ext cx="420788" cy="385206"/>
            <a:chOff x="2899507" y="2163028"/>
            <a:chExt cx="420788" cy="3852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C8BF05-BC5F-1E5B-354D-87B96E4211FE}"/>
                </a:ext>
              </a:extLst>
            </p:cNvPr>
            <p:cNvGrpSpPr/>
            <p:nvPr/>
          </p:nvGrpSpPr>
          <p:grpSpPr>
            <a:xfrm>
              <a:off x="2899507" y="2163028"/>
              <a:ext cx="306576" cy="385206"/>
              <a:chOff x="3235765" y="1608456"/>
              <a:chExt cx="280882" cy="385206"/>
            </a:xfrm>
          </p:grpSpPr>
          <p:sp>
            <p:nvSpPr>
              <p:cNvPr id="22" name="Line 14">
                <a:extLst>
                  <a:ext uri="{FF2B5EF4-FFF2-40B4-BE49-F238E27FC236}">
                    <a16:creationId xmlns:a16="http://schemas.microsoft.com/office/drawing/2014/main" id="{C15636D6-6F08-1E34-C327-C25177137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84638E0A-6DEC-D384-D7F0-4E86AB852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765" y="1722114"/>
                <a:ext cx="280882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2F9D26EE-6CEB-E5F8-26F2-867FF4B45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077" y="2227143"/>
              <a:ext cx="399218" cy="0"/>
            </a:xfrm>
            <a:prstGeom prst="line">
              <a:avLst/>
            </a:prstGeom>
            <a:noFill/>
            <a:ln w="25400">
              <a:solidFill>
                <a:sysClr val="window" lastClr="FFFFFF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7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8 VAG Rounded Light   02390" pitchFamily="2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31B1CF-3AF5-6B2A-9179-BF644869C8DE}"/>
              </a:ext>
            </a:extLst>
          </p:cNvPr>
          <p:cNvGrpSpPr/>
          <p:nvPr/>
        </p:nvGrpSpPr>
        <p:grpSpPr>
          <a:xfrm>
            <a:off x="11313389" y="4259394"/>
            <a:ext cx="399218" cy="395754"/>
            <a:chOff x="2921077" y="2163028"/>
            <a:chExt cx="399218" cy="3957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645FE7-40CF-26CF-9C1E-2CEF45BE8C0E}"/>
                </a:ext>
              </a:extLst>
            </p:cNvPr>
            <p:cNvGrpSpPr/>
            <p:nvPr/>
          </p:nvGrpSpPr>
          <p:grpSpPr>
            <a:xfrm>
              <a:off x="2949542" y="2163028"/>
              <a:ext cx="306576" cy="395754"/>
              <a:chOff x="3281607" y="1608456"/>
              <a:chExt cx="280882" cy="395754"/>
            </a:xfrm>
          </p:grpSpPr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B186B39C-F7B5-E99B-0AE1-25241B95B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28" name="Rectangle 15">
                <a:extLst>
                  <a:ext uri="{FF2B5EF4-FFF2-40B4-BE49-F238E27FC236}">
                    <a16:creationId xmlns:a16="http://schemas.microsoft.com/office/drawing/2014/main" id="{CE891575-CE1B-C80E-A539-9472F6EC9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607" y="1732662"/>
                <a:ext cx="280882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26" name="Line 13">
              <a:extLst>
                <a:ext uri="{FF2B5EF4-FFF2-40B4-BE49-F238E27FC236}">
                  <a16:creationId xmlns:a16="http://schemas.microsoft.com/office/drawing/2014/main" id="{AAAFEE03-BBAC-2EC2-C255-9AF2EC256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077" y="2227143"/>
              <a:ext cx="399218" cy="0"/>
            </a:xfrm>
            <a:prstGeom prst="line">
              <a:avLst/>
            </a:prstGeom>
            <a:noFill/>
            <a:ln w="25400">
              <a:solidFill>
                <a:sysClr val="window" lastClr="FFFFFF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7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8 VAG Rounded Light   02390" pitchFamily="2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415CA3-8011-2518-3A4A-8B9DA0FE4335}"/>
              </a:ext>
            </a:extLst>
          </p:cNvPr>
          <p:cNvGrpSpPr/>
          <p:nvPr/>
        </p:nvGrpSpPr>
        <p:grpSpPr>
          <a:xfrm>
            <a:off x="9873414" y="2510487"/>
            <a:ext cx="420788" cy="385206"/>
            <a:chOff x="2899507" y="2163028"/>
            <a:chExt cx="420788" cy="385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BBAD302-E9D5-2DC3-09B5-C4C8F91E12C4}"/>
                </a:ext>
              </a:extLst>
            </p:cNvPr>
            <p:cNvGrpSpPr/>
            <p:nvPr/>
          </p:nvGrpSpPr>
          <p:grpSpPr>
            <a:xfrm>
              <a:off x="2899507" y="2163028"/>
              <a:ext cx="306576" cy="385206"/>
              <a:chOff x="3235765" y="1608456"/>
              <a:chExt cx="280882" cy="385206"/>
            </a:xfrm>
          </p:grpSpPr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8110CF7C-A28B-D6BE-2133-D1D08B12C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EF8AC2B9-6F98-AC9E-043B-019CA0857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765" y="1722114"/>
                <a:ext cx="280882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21F16DC4-E871-3A8B-6412-EDF4B670F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077" y="2227143"/>
              <a:ext cx="399218" cy="0"/>
            </a:xfrm>
            <a:prstGeom prst="line">
              <a:avLst/>
            </a:prstGeom>
            <a:noFill/>
            <a:ln w="25400">
              <a:solidFill>
                <a:sysClr val="window" lastClr="FFFFFF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7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8 VAG Rounded Light   02390" pitchFamily="2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B0F81A-B103-C532-3052-F26352611BFC}"/>
              </a:ext>
            </a:extLst>
          </p:cNvPr>
          <p:cNvGrpSpPr/>
          <p:nvPr/>
        </p:nvGrpSpPr>
        <p:grpSpPr>
          <a:xfrm>
            <a:off x="11193617" y="2806616"/>
            <a:ext cx="420788" cy="385206"/>
            <a:chOff x="2899507" y="2163028"/>
            <a:chExt cx="420788" cy="38520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D3A3908-23E6-27F7-6822-100CF99B8BEF}"/>
                </a:ext>
              </a:extLst>
            </p:cNvPr>
            <p:cNvGrpSpPr/>
            <p:nvPr/>
          </p:nvGrpSpPr>
          <p:grpSpPr>
            <a:xfrm>
              <a:off x="2899507" y="2163028"/>
              <a:ext cx="306576" cy="385206"/>
              <a:chOff x="3235765" y="1608456"/>
              <a:chExt cx="280882" cy="385206"/>
            </a:xfrm>
          </p:grpSpPr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17AB599F-4B62-753E-4EC4-D5D7EBF5D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549" y="1608456"/>
                <a:ext cx="72554" cy="128229"/>
              </a:xfrm>
              <a:prstGeom prst="line">
                <a:avLst/>
              </a:prstGeom>
              <a:noFill/>
              <a:ln w="28575" cap="rnd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7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18 VAG Rounded Light   02390" pitchFamily="2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99E07018-CA22-D4C4-1AD0-A8565C648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765" y="1722114"/>
                <a:ext cx="280882" cy="2715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56555" tIns="27781" rIns="56555" bIns="27781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8 VAG Rounded Light   02390" pitchFamily="2" charset="0"/>
                    <a:ea typeface="ＭＳ Ｐゴシック" charset="-128"/>
                    <a:cs typeface="ＭＳ Ｐゴシック" charset="-128"/>
                  </a:rPr>
                  <a:t>32</a:t>
                </a:r>
              </a:p>
            </p:txBody>
          </p:sp>
        </p:grpSp>
        <p:sp>
          <p:nvSpPr>
            <p:cNvPr id="36" name="Line 13">
              <a:extLst>
                <a:ext uri="{FF2B5EF4-FFF2-40B4-BE49-F238E27FC236}">
                  <a16:creationId xmlns:a16="http://schemas.microsoft.com/office/drawing/2014/main" id="{51C9C180-A5AD-CEFD-C781-DD3DA7485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1077" y="2227143"/>
              <a:ext cx="399218" cy="0"/>
            </a:xfrm>
            <a:prstGeom prst="line">
              <a:avLst/>
            </a:prstGeom>
            <a:noFill/>
            <a:ln w="25400">
              <a:solidFill>
                <a:sysClr val="window" lastClr="FFFFFF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7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8 VAG Rounded Light   02390" pitchFamily="2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26C0EC-A02A-1390-B826-45A42F9B04B8}"/>
              </a:ext>
            </a:extLst>
          </p:cNvPr>
          <p:cNvSpPr txBox="1"/>
          <p:nvPr/>
        </p:nvSpPr>
        <p:spPr>
          <a:xfrm>
            <a:off x="11575452" y="39219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5669F-FD7E-53D0-124C-C2B105D588B8}"/>
              </a:ext>
            </a:extLst>
          </p:cNvPr>
          <p:cNvSpPr txBox="1"/>
          <p:nvPr/>
        </p:nvSpPr>
        <p:spPr>
          <a:xfrm>
            <a:off x="11575452" y="20740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62350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782279" y="4381734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6995267" y="4391981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5763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779927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Single-Cycle RV32I Datapath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1921794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076268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420116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255082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3891870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740085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682903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227564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2856277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154390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154390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2987434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2984713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042837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8432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146460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8917432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779927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239344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410224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650372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24C0249-9BE0-79DE-318D-A6352F8053E6}"/>
              </a:ext>
            </a:extLst>
          </p:cNvPr>
          <p:cNvCxnSpPr>
            <a:stCxn id="457" idx="0"/>
          </p:cNvCxnSpPr>
          <p:nvPr/>
        </p:nvCxnSpPr>
        <p:spPr>
          <a:xfrm flipV="1">
            <a:off x="5821252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610747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781627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286566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5953696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586188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967167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530480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569109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765789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067494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9903476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9939564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9860103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300836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707772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602743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4876B-D6D3-8030-FF35-F6643B105490}"/>
              </a:ext>
            </a:extLst>
          </p:cNvPr>
          <p:cNvGrpSpPr/>
          <p:nvPr/>
        </p:nvGrpSpPr>
        <p:grpSpPr>
          <a:xfrm>
            <a:off x="1577336" y="2965993"/>
            <a:ext cx="673038" cy="703576"/>
            <a:chOff x="1780532" y="2965993"/>
            <a:chExt cx="673038" cy="703576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B34B289F-D14B-6D9C-7D92-DB7736516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AF6A52-33B8-544D-49F0-F186FF9D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4206E8-7EF2-2A37-AF67-A9FCAE7E83F9}"/>
              </a:ext>
            </a:extLst>
          </p:cNvPr>
          <p:cNvSpPr txBox="1"/>
          <p:nvPr/>
        </p:nvSpPr>
        <p:spPr>
          <a:xfrm>
            <a:off x="454284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90B7D6-9FF0-B135-7347-D39232718601}"/>
              </a:ext>
            </a:extLst>
          </p:cNvPr>
          <p:cNvGrpSpPr/>
          <p:nvPr/>
        </p:nvGrpSpPr>
        <p:grpSpPr>
          <a:xfrm>
            <a:off x="243844" y="2119597"/>
            <a:ext cx="10102338" cy="1848344"/>
            <a:chOff x="447040" y="2119597"/>
            <a:chExt cx="10102338" cy="1848344"/>
          </a:xfrm>
        </p:grpSpPr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64EF4B3-DB19-0AB9-6096-78801DA667F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31215378-BE00-1194-FD7D-C5B80C2D29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2CB0B5-5AC1-E9ED-0DFC-9404CA21125F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C23BE3-8391-DB9B-6AD3-364964FC80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rapezoid 47">
            <a:extLst>
              <a:ext uri="{FF2B5EF4-FFF2-40B4-BE49-F238E27FC236}">
                <a16:creationId xmlns:a16="http://schemas.microsoft.com/office/drawing/2014/main" id="{2CAF6264-AB9C-C973-4D18-8BB389DD1218}"/>
              </a:ext>
            </a:extLst>
          </p:cNvPr>
          <p:cNvSpPr/>
          <p:nvPr/>
        </p:nvSpPr>
        <p:spPr>
          <a:xfrm rot="5400000">
            <a:off x="7360895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8223C5D6-E1DE-2A4F-B962-D715781CC7B7}"/>
              </a:ext>
            </a:extLst>
          </p:cNvPr>
          <p:cNvSpPr/>
          <p:nvPr/>
        </p:nvSpPr>
        <p:spPr>
          <a:xfrm rot="5400000">
            <a:off x="7360895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D7F7E561-C14F-156A-DA39-CD79EDA381EE}"/>
              </a:ext>
            </a:extLst>
          </p:cNvPr>
          <p:cNvSpPr/>
          <p:nvPr/>
        </p:nvSpPr>
        <p:spPr>
          <a:xfrm rot="5400000">
            <a:off x="427119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362B68D-8B89-C1F9-1942-F8FC253B1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60421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2D6B9F-90F6-781B-970E-47608CB1DC39}"/>
              </a:ext>
            </a:extLst>
          </p:cNvPr>
          <p:cNvCxnSpPr>
            <a:cxnSpLocks/>
          </p:cNvCxnSpPr>
          <p:nvPr/>
        </p:nvCxnSpPr>
        <p:spPr>
          <a:xfrm>
            <a:off x="3164873" y="22602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F6B0A7-D8AD-AE6E-E2CF-C5AE4F94D219}"/>
              </a:ext>
            </a:extLst>
          </p:cNvPr>
          <p:cNvSpPr txBox="1"/>
          <p:nvPr/>
        </p:nvSpPr>
        <p:spPr>
          <a:xfrm>
            <a:off x="3099519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6F2458-9AE1-493B-3D54-A2FC353ADD6D}"/>
              </a:ext>
            </a:extLst>
          </p:cNvPr>
          <p:cNvGrpSpPr/>
          <p:nvPr/>
        </p:nvGrpSpPr>
        <p:grpSpPr>
          <a:xfrm>
            <a:off x="466423" y="2248996"/>
            <a:ext cx="2712208" cy="1271016"/>
            <a:chOff x="669619" y="2248996"/>
            <a:chExt cx="2712208" cy="127101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D9348C0-52D8-4B2E-D498-F64A65D8CB47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16CEC7F-96E4-CD5A-A712-DA82E4C2BE74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4" name="Elbow Connector 53">
                  <a:extLst>
                    <a:ext uri="{FF2B5EF4-FFF2-40B4-BE49-F238E27FC236}">
                      <a16:creationId xmlns:a16="http://schemas.microsoft.com/office/drawing/2014/main" id="{E858373F-B328-F73E-4A1F-42F9512F4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AC129A7-2064-3A92-390C-42A6FF4A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8F23C2-0155-E262-97B1-A25A3A32A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245C66E-3C0D-7619-26F1-5D62D24EB76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CB62F-037B-8B0A-9C85-58DFF2F23DE5}"/>
              </a:ext>
            </a:extLst>
          </p:cNvPr>
          <p:cNvSpPr txBox="1"/>
          <p:nvPr/>
        </p:nvSpPr>
        <p:spPr>
          <a:xfrm>
            <a:off x="2928041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A4A31-19EC-6C55-6EE0-7185AC7B5147}"/>
              </a:ext>
            </a:extLst>
          </p:cNvPr>
          <p:cNvGrpSpPr/>
          <p:nvPr/>
        </p:nvGrpSpPr>
        <p:grpSpPr>
          <a:xfrm>
            <a:off x="3599447" y="2375192"/>
            <a:ext cx="7334708" cy="1031999"/>
            <a:chOff x="3802643" y="2375192"/>
            <a:chExt cx="7334708" cy="1031999"/>
          </a:xfrm>
          <a:effectLst/>
        </p:grpSpPr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D5B83A3-BADC-417B-FE87-DD913C171C0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620344-913F-F878-BC83-67E3F577F34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CF901D2-0508-F32F-112A-A509C021D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B242F2D-4557-EA17-4F3D-A394493F6954}"/>
              </a:ext>
            </a:extLst>
          </p:cNvPr>
          <p:cNvGrpSpPr/>
          <p:nvPr/>
        </p:nvGrpSpPr>
        <p:grpSpPr>
          <a:xfrm>
            <a:off x="10346182" y="2970605"/>
            <a:ext cx="267680" cy="873172"/>
            <a:chOff x="10468098" y="2970605"/>
            <a:chExt cx="267680" cy="873172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B6EFD13-EE92-D4A5-5683-6017438C2ADD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B1D1C625-0D55-6D9C-183C-50A2A17A6728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2D6F2A1-EC6E-4BB3-14B5-0CD9A2936A57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23" name="Trapezoid 322">
              <a:extLst>
                <a:ext uri="{FF2B5EF4-FFF2-40B4-BE49-F238E27FC236}">
                  <a16:creationId xmlns:a16="http://schemas.microsoft.com/office/drawing/2014/main" id="{BD5795B8-C502-D39D-23F3-DD015552B9A1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B9DE6-AFB4-7F4C-3404-B4BD9CA6AEF1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A1588-56F9-74AD-12C9-6A505C54A69D}"/>
              </a:ext>
            </a:extLst>
          </p:cNvPr>
          <p:cNvSpPr txBox="1"/>
          <p:nvPr/>
        </p:nvSpPr>
        <p:spPr>
          <a:xfrm>
            <a:off x="3165295" y="946782"/>
            <a:ext cx="306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B3C7C-FB3D-4F66-213F-9C0861520195}"/>
              </a:ext>
            </a:extLst>
          </p:cNvPr>
          <p:cNvSpPr txBox="1"/>
          <p:nvPr/>
        </p:nvSpPr>
        <p:spPr>
          <a:xfrm>
            <a:off x="6321473" y="946782"/>
            <a:ext cx="250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5A782-7DDB-3F0A-64AC-6050AB74FA5A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4B661-A0FB-1C32-FC84-1384ED1C1E15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11D3F-61F3-F648-E674-B98DCCC82D39}"/>
              </a:ext>
            </a:extLst>
          </p:cNvPr>
          <p:cNvSpPr txBox="1"/>
          <p:nvPr/>
        </p:nvSpPr>
        <p:spPr>
          <a:xfrm>
            <a:off x="689316" y="5407898"/>
            <a:ext cx="2404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Instruction Fetch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Read)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A11243-5147-4A98-19C4-D99E94A594B5}"/>
              </a:ext>
            </a:extLst>
          </p:cNvPr>
          <p:cNvSpPr txBox="1"/>
          <p:nvPr/>
        </p:nvSpPr>
        <p:spPr>
          <a:xfrm>
            <a:off x="3129990" y="5407898"/>
            <a:ext cx="3140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Instruction Decode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18 VAG Rounded Light   02390" pitchFamily="2" charset="0"/>
            </a:endParaRPr>
          </a:p>
          <a:p>
            <a:pPr marL="9525" marR="0" lvl="2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Read)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18B7A-4782-9C5F-C418-FA9EED00892F}"/>
              </a:ext>
            </a:extLst>
          </p:cNvPr>
          <p:cNvSpPr txBox="1"/>
          <p:nvPr/>
        </p:nvSpPr>
        <p:spPr>
          <a:xfrm>
            <a:off x="6328456" y="5407898"/>
            <a:ext cx="239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Execute</a:t>
            </a:r>
          </a:p>
          <a:p>
            <a:pPr marL="9525" marR="0" lvl="1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90000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2A23B-1C80-48C4-D9FF-EF03383F6272}"/>
              </a:ext>
            </a:extLst>
          </p:cNvPr>
          <p:cNvSpPr txBox="1"/>
          <p:nvPr/>
        </p:nvSpPr>
        <p:spPr>
          <a:xfrm>
            <a:off x="10120226" y="5407898"/>
            <a:ext cx="21392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spcBef>
                <a:spcPts val="500"/>
              </a:spcBef>
              <a:buSzPct val="90000"/>
              <a:defRPr/>
            </a:pP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Write back to register</a:t>
            </a:r>
            <a:b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write)</a:t>
            </a: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975A7-1E26-3F81-B990-FBF5B2428E35}"/>
              </a:ext>
            </a:extLst>
          </p:cNvPr>
          <p:cNvSpPr txBox="1"/>
          <p:nvPr/>
        </p:nvSpPr>
        <p:spPr>
          <a:xfrm>
            <a:off x="10543520" y="22191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94D6F9-F3D5-A4AB-DBEB-117D32039F3C}"/>
              </a:ext>
            </a:extLst>
          </p:cNvPr>
          <p:cNvGrpSpPr/>
          <p:nvPr/>
        </p:nvGrpSpPr>
        <p:grpSpPr>
          <a:xfrm>
            <a:off x="6057856" y="4190270"/>
            <a:ext cx="2847966" cy="606055"/>
            <a:chOff x="6261052" y="4187510"/>
            <a:chExt cx="2847966" cy="606055"/>
          </a:xfrm>
        </p:grpSpPr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FCE852FD-D44F-FADB-D263-B50C12AA9BFB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F94C15B-E6D2-5960-AEE9-C8228D5214C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67748" y="4552295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46564475-B442-1803-3A3B-01E785039C9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1A7FC4-47EA-658E-56FD-7ED73F21E941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CD48C3-372A-2E78-8B7C-24C3CA7FC049}"/>
              </a:ext>
            </a:extLst>
          </p:cNvPr>
          <p:cNvCxnSpPr>
            <a:cxnSpLocks/>
          </p:cNvCxnSpPr>
          <p:nvPr/>
        </p:nvCxnSpPr>
        <p:spPr>
          <a:xfrm>
            <a:off x="6124071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DC3D6A-0A2B-1F77-F5CF-167F007C4CA6}"/>
              </a:ext>
            </a:extLst>
          </p:cNvPr>
          <p:cNvCxnSpPr>
            <a:cxnSpLocks/>
          </p:cNvCxnSpPr>
          <p:nvPr/>
        </p:nvCxnSpPr>
        <p:spPr>
          <a:xfrm>
            <a:off x="8685632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6D1ECC-24E9-5790-EC03-536D20A149E5}"/>
              </a:ext>
            </a:extLst>
          </p:cNvPr>
          <p:cNvCxnSpPr>
            <a:cxnSpLocks/>
          </p:cNvCxnSpPr>
          <p:nvPr/>
        </p:nvCxnSpPr>
        <p:spPr>
          <a:xfrm>
            <a:off x="10120227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550771B-725E-3DF2-049A-99826C58828E}"/>
              </a:ext>
            </a:extLst>
          </p:cNvPr>
          <p:cNvCxnSpPr>
            <a:cxnSpLocks/>
          </p:cNvCxnSpPr>
          <p:nvPr/>
        </p:nvCxnSpPr>
        <p:spPr>
          <a:xfrm>
            <a:off x="2913634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A82594E-D1C9-F9CA-6EBC-FBD547FFE0F0}"/>
              </a:ext>
            </a:extLst>
          </p:cNvPr>
          <p:cNvSpPr txBox="1"/>
          <p:nvPr/>
        </p:nvSpPr>
        <p:spPr>
          <a:xfrm>
            <a:off x="8719423" y="5407898"/>
            <a:ext cx="1400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Memory Access</a:t>
            </a:r>
            <a:b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3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CA755B-93F3-A89D-2659-1A465250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RISC-V’s 5-Stage Pipeline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Pipelined Datapath and Control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 Hazards</a:t>
            </a:r>
          </a:p>
          <a:p>
            <a:r>
              <a:rPr lang="en-US" dirty="0"/>
              <a:t>Data Hazards I</a:t>
            </a:r>
            <a:br>
              <a:rPr lang="en-US" dirty="0"/>
            </a:br>
            <a:r>
              <a:rPr lang="en-US" dirty="0"/>
              <a:t>(Stalling, Forwarding)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41A20-6AE6-AC58-1381-F24F46BC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Hazards I: (Stalling, Forwarding)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48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4A51-8970-73CE-0D38-B18C6D0A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Hazards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A63BE-DE9F-6582-68DD-FE3A6F81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Data hazard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Instructions have data dependency.</a:t>
            </a:r>
          </a:p>
          <a:p>
            <a:pPr lvl="1"/>
            <a:r>
              <a:rPr lang="en-US" sz="2400" dirty="0"/>
              <a:t>Need to wait for previous instruction to complete its data read/write.</a:t>
            </a:r>
          </a:p>
          <a:p>
            <a:r>
              <a:rPr lang="en-US" sz="2800" dirty="0"/>
              <a:t>Occurs when an instruction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reads</a:t>
            </a:r>
            <a:r>
              <a:rPr lang="en-US" sz="2800" dirty="0"/>
              <a:t> a register before a previous instruction has finished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writing</a:t>
            </a:r>
            <a:r>
              <a:rPr lang="en-US" sz="2800" dirty="0"/>
              <a:t> to that register.</a:t>
            </a:r>
          </a:p>
          <a:p>
            <a:pPr marL="84664" indent="0">
              <a:buNone/>
            </a:pPr>
            <a:r>
              <a:rPr lang="en-US" sz="2800" dirty="0"/>
              <a:t>Three cases to consider:</a:t>
            </a:r>
          </a:p>
          <a:p>
            <a:pPr marL="899573" lvl="1" indent="-514350">
              <a:buFont typeface="+mj-lt"/>
              <a:buAutoNum type="arabicPeriod"/>
            </a:pPr>
            <a:r>
              <a:rPr lang="en-US" sz="2400" dirty="0"/>
              <a:t>Register access</a:t>
            </a:r>
          </a:p>
          <a:p>
            <a:pPr marL="899573" lvl="1" indent="-514350">
              <a:buFont typeface="+mj-lt"/>
              <a:buAutoNum type="arabicPeriod"/>
            </a:pPr>
            <a:r>
              <a:rPr lang="en-US" sz="2400" dirty="0"/>
              <a:t>ALU Result</a:t>
            </a:r>
          </a:p>
          <a:p>
            <a:pPr marL="899573" lvl="1" indent="-514350">
              <a:buFont typeface="+mj-lt"/>
              <a:buAutoNum type="arabicPeriod"/>
            </a:pPr>
            <a:r>
              <a:rPr lang="en-US" sz="2400" dirty="0"/>
              <a:t>Load data hazard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(next time)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00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F67B1CC-05F9-FC84-63AA-D6A4DA54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Hazard 1: Register Access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7185571-A501-E3A2-CA04-543DD166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97996-57AB-981C-C2E9-18549302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FA249-77BE-6E69-60FB-521F8422D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C4E020-5613-DF7D-EB64-99E0C22F1C4F}"/>
              </a:ext>
            </a:extLst>
          </p:cNvPr>
          <p:cNvSpPr/>
          <p:nvPr/>
        </p:nvSpPr>
        <p:spPr>
          <a:xfrm>
            <a:off x="5193379" y="145632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522C4D-6171-2744-46BE-05EEF774B2C5}"/>
              </a:ext>
            </a:extLst>
          </p:cNvPr>
          <p:cNvSpPr/>
          <p:nvPr/>
        </p:nvSpPr>
        <p:spPr>
          <a:xfrm>
            <a:off x="3317230" y="2429499"/>
            <a:ext cx="3917753" cy="1796185"/>
          </a:xfrm>
          <a:prstGeom prst="rect">
            <a:avLst/>
          </a:prstGeom>
          <a:solidFill>
            <a:srgbClr val="011223">
              <a:alpha val="82000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95FFA-F353-F3ED-CFEF-459A67EA2E50}"/>
              </a:ext>
            </a:extLst>
          </p:cNvPr>
          <p:cNvSpPr/>
          <p:nvPr/>
        </p:nvSpPr>
        <p:spPr>
          <a:xfrm>
            <a:off x="5193379" y="5167867"/>
            <a:ext cx="3198767" cy="815404"/>
          </a:xfrm>
          <a:prstGeom prst="rect">
            <a:avLst/>
          </a:prstGeom>
          <a:solidFill>
            <a:srgbClr val="00264E">
              <a:alpha val="81961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2DA8A-7DB8-230E-AFF9-C8C01A8A8A3B}"/>
              </a:ext>
            </a:extLst>
          </p:cNvPr>
          <p:cNvSpPr/>
          <p:nvPr/>
        </p:nvSpPr>
        <p:spPr>
          <a:xfrm>
            <a:off x="5199284" y="429231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" name="Content Placeholder 29">
            <a:extLst>
              <a:ext uri="{FF2B5EF4-FFF2-40B4-BE49-F238E27FC236}">
                <a16:creationId xmlns:a16="http://schemas.microsoft.com/office/drawing/2014/main" id="{CA139BEC-4DAA-E63D-1B6F-360120D3614A}"/>
              </a:ext>
            </a:extLst>
          </p:cNvPr>
          <p:cNvSpPr txBox="1">
            <a:spLocks/>
          </p:cNvSpPr>
          <p:nvPr/>
        </p:nvSpPr>
        <p:spPr>
          <a:xfrm>
            <a:off x="6349472" y="925593"/>
            <a:ext cx="5808623" cy="5572609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/>
              <a:t>If the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same register is written and read</a:t>
            </a:r>
            <a:r>
              <a:rPr lang="en-US" sz="2800" dirty="0"/>
              <a:t> in one cycle:</a:t>
            </a:r>
          </a:p>
          <a:p>
            <a:pPr marL="577850" lvl="1" indent="-304800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2400" dirty="0"/>
              <a:t> must </a:t>
            </a:r>
            <a:r>
              <a:rPr lang="en-US" sz="2400" i="1" dirty="0">
                <a:solidFill>
                  <a:schemeClr val="accent4"/>
                </a:solidFill>
              </a:rPr>
              <a:t>write value before</a:t>
            </a:r>
            <a:br>
              <a:rPr lang="en-US" sz="2400" i="1" dirty="0"/>
            </a:b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/>
              <a:t> reads new value.</a:t>
            </a:r>
          </a:p>
          <a:p>
            <a:pPr marL="577850" lvl="1" indent="-304800">
              <a:buClr>
                <a:schemeClr val="accent2"/>
              </a:buClr>
            </a:pPr>
            <a:r>
              <a:rPr lang="en-US" sz="2400" i="1" dirty="0">
                <a:solidFill>
                  <a:schemeClr val="accent4"/>
                </a:solidFill>
              </a:rPr>
              <a:t>Not structural hazard</a:t>
            </a:r>
            <a:r>
              <a:rPr lang="en-US" sz="2400" dirty="0"/>
              <a:t>! Separate ports allow simultaneous R/W.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C9FF5F-0BB1-F495-3FDB-3BA31247BA19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031070-9157-A8FE-DBDB-81EEA8726FF4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07A6A-8A33-0691-BA97-F9D84B0B949B}"/>
              </a:ext>
            </a:extLst>
          </p:cNvPr>
          <p:cNvSpPr txBox="1"/>
          <p:nvPr/>
        </p:nvSpPr>
        <p:spPr>
          <a:xfrm>
            <a:off x="216779" y="1689680"/>
            <a:ext cx="2396810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,t1,t2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,4(t3)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</p:spTree>
    <p:extLst>
      <p:ext uri="{BB962C8B-B14F-4D97-AF65-F5344CB8AC3E}">
        <p14:creationId xmlns:p14="http://schemas.microsoft.com/office/powerpoint/2010/main" val="114161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F67B1CC-05F9-FC84-63AA-D6A4DA54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1327E-D632-E154-89B7-6E7E951A3C1E}"/>
              </a:ext>
            </a:extLst>
          </p:cNvPr>
          <p:cNvSpPr/>
          <p:nvPr/>
        </p:nvSpPr>
        <p:spPr>
          <a:xfrm>
            <a:off x="6491918" y="4323972"/>
            <a:ext cx="1481008" cy="815404"/>
          </a:xfrm>
          <a:prstGeom prst="rect">
            <a:avLst/>
          </a:prstGeom>
          <a:solidFill>
            <a:srgbClr val="00264E">
              <a:alpha val="81961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76093" cy="768096"/>
          </a:xfrm>
        </p:spPr>
        <p:txBody>
          <a:bodyPr>
            <a:normAutofit/>
          </a:bodyPr>
          <a:lstStyle/>
          <a:p>
            <a:r>
              <a:rPr lang="en-US" dirty="0"/>
              <a:t>Register Access, Fixed with HW Requirement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298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,t1,t2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,4(t3)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2D2810-197D-82F2-E9AE-845B32E2E497}"/>
              </a:ext>
            </a:extLst>
          </p:cNvPr>
          <p:cNvCxnSpPr>
            <a:cxnSpLocks/>
          </p:cNvCxnSpPr>
          <p:nvPr/>
        </p:nvCxnSpPr>
        <p:spPr>
          <a:xfrm>
            <a:off x="7750296" y="4270445"/>
            <a:ext cx="0" cy="16459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7185571-A501-E3A2-CA04-543DD166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97996-57AB-981C-C2E9-18549302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FA249-77BE-6E69-60FB-521F8422D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C4E020-5613-DF7D-EB64-99E0C22F1C4F}"/>
              </a:ext>
            </a:extLst>
          </p:cNvPr>
          <p:cNvSpPr/>
          <p:nvPr/>
        </p:nvSpPr>
        <p:spPr>
          <a:xfrm>
            <a:off x="5193379" y="145632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522C4D-6171-2744-46BE-05EEF774B2C5}"/>
              </a:ext>
            </a:extLst>
          </p:cNvPr>
          <p:cNvSpPr/>
          <p:nvPr/>
        </p:nvSpPr>
        <p:spPr>
          <a:xfrm>
            <a:off x="3317231" y="2429499"/>
            <a:ext cx="3793070" cy="1796185"/>
          </a:xfrm>
          <a:prstGeom prst="rect">
            <a:avLst/>
          </a:prstGeom>
          <a:solidFill>
            <a:srgbClr val="011223">
              <a:alpha val="82000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95FFA-F353-F3ED-CFEF-459A67EA2E50}"/>
              </a:ext>
            </a:extLst>
          </p:cNvPr>
          <p:cNvSpPr/>
          <p:nvPr/>
        </p:nvSpPr>
        <p:spPr>
          <a:xfrm>
            <a:off x="5193379" y="5167867"/>
            <a:ext cx="3198767" cy="815404"/>
          </a:xfrm>
          <a:prstGeom prst="rect">
            <a:avLst/>
          </a:prstGeom>
          <a:solidFill>
            <a:srgbClr val="00264E">
              <a:alpha val="81961"/>
            </a:srgb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12DA8A-7DB8-230E-AFF9-C8C01A8A8A3B}"/>
              </a:ext>
            </a:extLst>
          </p:cNvPr>
          <p:cNvSpPr/>
          <p:nvPr/>
        </p:nvSpPr>
        <p:spPr>
          <a:xfrm>
            <a:off x="5199284" y="429231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F450B-4E04-3FF8-34F0-CD89DE08A590}"/>
              </a:ext>
            </a:extLst>
          </p:cNvPr>
          <p:cNvSpPr/>
          <p:nvPr/>
        </p:nvSpPr>
        <p:spPr>
          <a:xfrm>
            <a:off x="6376082" y="2324761"/>
            <a:ext cx="5504915" cy="3689414"/>
          </a:xfrm>
          <a:prstGeom prst="rect">
            <a:avLst/>
          </a:prstGeom>
          <a:gradFill>
            <a:gsLst>
              <a:gs pos="0">
                <a:schemeClr val="tx1"/>
              </a:gs>
              <a:gs pos="22000">
                <a:schemeClr val="tx1"/>
              </a:gs>
              <a:gs pos="100000">
                <a:srgbClr val="00264E"/>
              </a:gs>
            </a:gsLst>
            <a:lin ang="5400000" scaled="0"/>
          </a:gra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9" name="Content Placeholder 29">
            <a:extLst>
              <a:ext uri="{FF2B5EF4-FFF2-40B4-BE49-F238E27FC236}">
                <a16:creationId xmlns:a16="http://schemas.microsoft.com/office/drawing/2014/main" id="{58E6171D-99D2-5BEB-A87F-A06C45F3A734}"/>
              </a:ext>
            </a:extLst>
          </p:cNvPr>
          <p:cNvSpPr txBox="1">
            <a:spLocks/>
          </p:cNvSpPr>
          <p:nvPr/>
        </p:nvSpPr>
        <p:spPr>
          <a:xfrm>
            <a:off x="6349472" y="925593"/>
            <a:ext cx="5808623" cy="5572609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the </a:t>
            </a:r>
            <a:r>
              <a:rPr 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same register is written and read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one cycle:</a:t>
            </a:r>
          </a:p>
          <a:p>
            <a:pPr marL="577850" lvl="1" indent="-304800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must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value before</a:t>
            </a:r>
            <a:b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reads new value.</a:t>
            </a:r>
          </a:p>
          <a:p>
            <a:pPr marL="577850" lvl="1" indent="-304800">
              <a:buClr>
                <a:schemeClr val="accent2"/>
              </a:buClr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structural hazard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Separate ports allow simultaneous R/W.</a:t>
            </a:r>
          </a:p>
          <a:p>
            <a:pPr marL="84664" indent="0">
              <a:buNone/>
            </a:pPr>
            <a:r>
              <a:rPr lang="en-US" sz="2800" dirty="0"/>
              <a:t>Solution: </a:t>
            </a:r>
            <a:r>
              <a:rPr lang="en-US" sz="2800" dirty="0" err="1"/>
              <a:t>RegFile</a:t>
            </a:r>
            <a:r>
              <a:rPr lang="en-US" sz="2800" dirty="0"/>
              <a:t> HW should</a:t>
            </a:r>
            <a:br>
              <a:rPr lang="en-US" sz="2800" dirty="0"/>
            </a:b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write-then-read</a:t>
            </a:r>
            <a:r>
              <a:rPr lang="en-US" sz="2800" dirty="0"/>
              <a:t> in same cycle.</a:t>
            </a:r>
          </a:p>
          <a:p>
            <a:pPr marL="577850" lvl="1" indent="-304800"/>
            <a:r>
              <a:rPr lang="en-US" sz="2400" dirty="0"/>
              <a:t>Exploits high speed of </a:t>
            </a:r>
            <a:r>
              <a:rPr lang="en-US" sz="2400" dirty="0" err="1"/>
              <a:t>RegFile</a:t>
            </a:r>
            <a:br>
              <a:rPr lang="en-US" sz="2400" dirty="0"/>
            </a:br>
            <a:r>
              <a:rPr lang="en-US" sz="2400" dirty="0"/>
              <a:t>(100 </a:t>
            </a:r>
            <a:r>
              <a:rPr lang="en-US" sz="2400" dirty="0" err="1"/>
              <a:t>ps</a:t>
            </a:r>
            <a:r>
              <a:rPr lang="en-US" sz="2400" dirty="0"/>
              <a:t> + 100 </a:t>
            </a:r>
            <a:r>
              <a:rPr lang="en-US" sz="2400" dirty="0" err="1"/>
              <a:t>ps</a:t>
            </a:r>
            <a:r>
              <a:rPr lang="en-US" sz="2400" dirty="0"/>
              <a:t>)</a:t>
            </a:r>
          </a:p>
          <a:p>
            <a:pPr marL="577850" lvl="1" indent="-304800"/>
            <a:r>
              <a:rPr lang="en-US" sz="2400" dirty="0"/>
              <a:t>Indicated by shading in diagram</a:t>
            </a:r>
          </a:p>
          <a:p>
            <a:pPr marL="84664" indent="0">
              <a:buNone/>
            </a:pPr>
            <a:r>
              <a:rPr lang="en-US" sz="2000" dirty="0"/>
              <a:t>Might not always be possible to write-then-read in same cycle, e.g., in high-frequency designs.</a:t>
            </a:r>
            <a:endParaRPr lang="en-US" sz="1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17EC3C-35F2-6945-4F12-F33C4773EAAB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9C1B34-66B4-6D60-3022-39C9B2952858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1114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97A78A0-F002-F7F2-195C-74753717C33F}"/>
              </a:ext>
            </a:extLst>
          </p:cNvPr>
          <p:cNvSpPr txBox="1"/>
          <p:nvPr/>
        </p:nvSpPr>
        <p:spPr>
          <a:xfrm>
            <a:off x="216779" y="1689680"/>
            <a:ext cx="23968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,t0,t1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t2,s0,t0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t6,s0,t3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t5,t1,s0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2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s0,4(t4)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76093" cy="768096"/>
          </a:xfrm>
        </p:spPr>
        <p:txBody>
          <a:bodyPr>
            <a:normAutofit/>
          </a:bodyPr>
          <a:lstStyle/>
          <a:p>
            <a:r>
              <a:rPr lang="en-US" dirty="0"/>
              <a:t>Data Hazard 2: ALU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,t0,t1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t2,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t6,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,t3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t5,t1,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2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,4(t4)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97996-57AB-981C-C2E9-18549302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FA249-77BE-6E69-60FB-521F8422D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sp>
        <p:nvSpPr>
          <p:cNvPr id="19" name="Content Placeholder 29">
            <a:extLst>
              <a:ext uri="{FF2B5EF4-FFF2-40B4-BE49-F238E27FC236}">
                <a16:creationId xmlns:a16="http://schemas.microsoft.com/office/drawing/2014/main" id="{58E6171D-99D2-5BEB-A87F-A06C45F3A734}"/>
              </a:ext>
            </a:extLst>
          </p:cNvPr>
          <p:cNvSpPr txBox="1">
            <a:spLocks/>
          </p:cNvSpPr>
          <p:nvPr/>
        </p:nvSpPr>
        <p:spPr>
          <a:xfrm>
            <a:off x="7096068" y="925594"/>
            <a:ext cx="4867330" cy="4318341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/>
              <a:t>Problem: Instruction depends on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2800" dirty="0"/>
              <a:t>’s </a:t>
            </a:r>
            <a:r>
              <a:rPr lang="en-US" sz="2800" dirty="0" err="1"/>
              <a:t>RegFile</a:t>
            </a:r>
            <a:r>
              <a:rPr lang="en-US" sz="2800" dirty="0"/>
              <a:t> write from previous instruction.</a:t>
            </a:r>
          </a:p>
          <a:p>
            <a:pPr marL="922338" lvl="1" indent="-311150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sz="2400" dirty="0"/>
              <a:t>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400" dirty="0" err="1"/>
              <a:t>’s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i="1" dirty="0">
                <a:solidFill>
                  <a:schemeClr val="accent4"/>
                </a:solidFill>
              </a:rPr>
              <a:t>reads old value</a:t>
            </a:r>
            <a:r>
              <a:rPr lang="en-US" sz="2400" dirty="0"/>
              <a:t> of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dirty="0"/>
              <a:t> and calculates wrong result.</a:t>
            </a:r>
          </a:p>
          <a:p>
            <a:pPr marL="273050" lvl="1" indent="0">
              <a:buNone/>
            </a:pPr>
            <a:endParaRPr lang="en-US" sz="2400" dirty="0"/>
          </a:p>
          <a:p>
            <a:pPr marL="273050" lvl="1" indent="0">
              <a:buNone/>
            </a:pPr>
            <a:endParaRPr lang="en-US" sz="2400" dirty="0"/>
          </a:p>
          <a:p>
            <a:pPr marL="273050" lvl="1" indent="0">
              <a:buNone/>
            </a:pPr>
            <a:r>
              <a:rPr lang="en-US" sz="2400" dirty="0"/>
              <a:t>	Note: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2400" dirty="0"/>
              <a:t> gets right value;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RegFile</a:t>
            </a:r>
            <a:r>
              <a:rPr lang="en-US" sz="2400" dirty="0"/>
              <a:t> is write-then-read.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E1C14-79E9-23FB-2E19-270CC1B9E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8240F5-7D26-49DE-2D27-35818F98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398902-11B1-4526-4736-42CBF81C308F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66AB36-5565-B18F-7B81-57D786F43A74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B81010-E430-BB0A-17DE-F70B1A9C6D8F}"/>
              </a:ext>
            </a:extLst>
          </p:cNvPr>
          <p:cNvSpPr txBox="1"/>
          <p:nvPr/>
        </p:nvSpPr>
        <p:spPr>
          <a:xfrm>
            <a:off x="4078548" y="25304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⚠️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BD216-6B6E-8F8A-1A9F-1D95A0464584}"/>
              </a:ext>
            </a:extLst>
          </p:cNvPr>
          <p:cNvSpPr txBox="1"/>
          <p:nvPr/>
        </p:nvSpPr>
        <p:spPr>
          <a:xfrm>
            <a:off x="4714888" y="34714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⚠️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7E9960-71D8-A3C8-D0D0-26833268E284}"/>
              </a:ext>
            </a:extLst>
          </p:cNvPr>
          <p:cNvSpPr txBox="1"/>
          <p:nvPr/>
        </p:nvSpPr>
        <p:spPr>
          <a:xfrm>
            <a:off x="5396512" y="44053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E1C113-41D8-2AC2-9D2F-17DF02A8265F}"/>
              </a:ext>
            </a:extLst>
          </p:cNvPr>
          <p:cNvSpPr txBox="1"/>
          <p:nvPr/>
        </p:nvSpPr>
        <p:spPr>
          <a:xfrm>
            <a:off x="6064778" y="52439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260B44-91A2-6173-8016-40F9DE2FDBED}"/>
              </a:ext>
            </a:extLst>
          </p:cNvPr>
          <p:cNvGrpSpPr/>
          <p:nvPr/>
        </p:nvGrpSpPr>
        <p:grpSpPr>
          <a:xfrm>
            <a:off x="1441604" y="6069444"/>
            <a:ext cx="6969497" cy="422932"/>
            <a:chOff x="1441604" y="6069444"/>
            <a:chExt cx="6969497" cy="4229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D2EBB3-8D1C-B889-D60B-CDB3D7A3E05D}"/>
                </a:ext>
              </a:extLst>
            </p:cNvPr>
            <p:cNvSpPr/>
            <p:nvPr/>
          </p:nvSpPr>
          <p:spPr>
            <a:xfrm>
              <a:off x="2691288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5A0580-960C-155D-EBEC-722D6BB33F57}"/>
                </a:ext>
              </a:extLst>
            </p:cNvPr>
            <p:cNvSpPr/>
            <p:nvPr/>
          </p:nvSpPr>
          <p:spPr>
            <a:xfrm>
              <a:off x="3336863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C9FF0F-D400-9C07-16C5-87D49C60CE0E}"/>
                </a:ext>
              </a:extLst>
            </p:cNvPr>
            <p:cNvSpPr/>
            <p:nvPr/>
          </p:nvSpPr>
          <p:spPr>
            <a:xfrm>
              <a:off x="3982438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0D6356-A75B-F260-3863-CFD6D79710EE}"/>
                </a:ext>
              </a:extLst>
            </p:cNvPr>
            <p:cNvSpPr/>
            <p:nvPr/>
          </p:nvSpPr>
          <p:spPr>
            <a:xfrm>
              <a:off x="4628013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6C140C-9879-BA99-38AB-AB3EFBA3B1B3}"/>
                </a:ext>
              </a:extLst>
            </p:cNvPr>
            <p:cNvSpPr/>
            <p:nvPr/>
          </p:nvSpPr>
          <p:spPr>
            <a:xfrm>
              <a:off x="5273588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5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18 VAG Rounded Light   02390" pitchFamily="2" charset="0"/>
                  <a:ea typeface="+mn-ea"/>
                  <a:cs typeface="+mn-cs"/>
                </a:rPr>
                <a:t>/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DE2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C7A019-1385-C9E0-45D6-676930657A2B}"/>
                </a:ext>
              </a:extLst>
            </p:cNvPr>
            <p:cNvSpPr/>
            <p:nvPr/>
          </p:nvSpPr>
          <p:spPr>
            <a:xfrm>
              <a:off x="5919163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EF9CA3-86C7-F1E5-C2FD-A3EA354D4F29}"/>
                </a:ext>
              </a:extLst>
            </p:cNvPr>
            <p:cNvSpPr txBox="1"/>
            <p:nvPr/>
          </p:nvSpPr>
          <p:spPr>
            <a:xfrm>
              <a:off x="1441604" y="6092266"/>
              <a:ext cx="1258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s0</a:t>
              </a:r>
              <a:r>
                <a:rPr lang="en-US" sz="20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value</a:t>
              </a:r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588B20-A6EA-9B8E-4E98-1D856A43F23B}"/>
                </a:ext>
              </a:extLst>
            </p:cNvPr>
            <p:cNvSpPr/>
            <p:nvPr/>
          </p:nvSpPr>
          <p:spPr>
            <a:xfrm>
              <a:off x="6564738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749D68-2D75-3AED-E24C-1032E21870C6}"/>
                </a:ext>
              </a:extLst>
            </p:cNvPr>
            <p:cNvSpPr/>
            <p:nvPr/>
          </p:nvSpPr>
          <p:spPr>
            <a:xfrm>
              <a:off x="7210313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E40CA2-B04B-354D-C24F-E14B8E733EAB}"/>
                </a:ext>
              </a:extLst>
            </p:cNvPr>
            <p:cNvSpPr/>
            <p:nvPr/>
          </p:nvSpPr>
          <p:spPr>
            <a:xfrm>
              <a:off x="7855888" y="6069444"/>
              <a:ext cx="555213" cy="38996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4E020-5613-DF7D-EB64-99E0C22F1C4F}"/>
              </a:ext>
            </a:extLst>
          </p:cNvPr>
          <p:cNvSpPr/>
          <p:nvPr/>
        </p:nvSpPr>
        <p:spPr>
          <a:xfrm>
            <a:off x="5193379" y="1456327"/>
            <a:ext cx="687650" cy="883589"/>
          </a:xfrm>
          <a:prstGeom prst="rect">
            <a:avLst/>
          </a:prstGeom>
          <a:noFill/>
          <a:ln w="571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B9EEA735-15EB-28DF-AE6E-621018AA4DC2}"/>
              </a:ext>
            </a:extLst>
          </p:cNvPr>
          <p:cNvSpPr/>
          <p:nvPr/>
        </p:nvSpPr>
        <p:spPr>
          <a:xfrm flipH="1">
            <a:off x="7355858" y="2452087"/>
            <a:ext cx="305405" cy="1675318"/>
          </a:xfrm>
          <a:prstGeom prst="leftBrace">
            <a:avLst>
              <a:gd name="adj1" fmla="val 8333"/>
              <a:gd name="adj2" fmla="val 18464"/>
            </a:avLst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5" grpId="0"/>
      <p:bldP spid="46" grpId="0"/>
      <p:bldP spid="47" grpId="0"/>
      <p:bldP spid="49" grpId="0"/>
      <p:bldP spid="12" grpId="0" animBg="1"/>
      <p:bldP spid="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29081-DE26-2D3B-A23F-5921ABA2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76093" cy="768096"/>
          </a:xfrm>
        </p:spPr>
        <p:txBody>
          <a:bodyPr>
            <a:normAutofit/>
          </a:bodyPr>
          <a:lstStyle/>
          <a:p>
            <a:r>
              <a:rPr lang="en-US" dirty="0"/>
              <a:t>ALU Solution 1: Stalling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,t0,t1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nop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nop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t2,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600"/>
              </a:spcBef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t6,</a:t>
            </a:r>
            <a:r>
              <a:rPr lang="en-US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8240F5-7D26-49DE-2D27-35818F98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D2EBB3-8D1C-B889-D60B-CDB3D7A3E05D}"/>
              </a:ext>
            </a:extLst>
          </p:cNvPr>
          <p:cNvSpPr/>
          <p:nvPr/>
        </p:nvSpPr>
        <p:spPr>
          <a:xfrm>
            <a:off x="26912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5A0580-960C-155D-EBEC-722D6BB33F57}"/>
              </a:ext>
            </a:extLst>
          </p:cNvPr>
          <p:cNvSpPr/>
          <p:nvPr/>
        </p:nvSpPr>
        <p:spPr>
          <a:xfrm>
            <a:off x="333686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C9FF0F-D400-9C07-16C5-87D49C60CE0E}"/>
              </a:ext>
            </a:extLst>
          </p:cNvPr>
          <p:cNvSpPr/>
          <p:nvPr/>
        </p:nvSpPr>
        <p:spPr>
          <a:xfrm>
            <a:off x="398243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0D6356-A75B-F260-3863-CFD6D79710EE}"/>
              </a:ext>
            </a:extLst>
          </p:cNvPr>
          <p:cNvSpPr/>
          <p:nvPr/>
        </p:nvSpPr>
        <p:spPr>
          <a:xfrm>
            <a:off x="462801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6C140C-9879-BA99-38AB-AB3EFBA3B1B3}"/>
              </a:ext>
            </a:extLst>
          </p:cNvPr>
          <p:cNvSpPr/>
          <p:nvPr/>
        </p:nvSpPr>
        <p:spPr>
          <a:xfrm>
            <a:off x="52735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C7A019-1385-C9E0-45D6-676930657A2B}"/>
              </a:ext>
            </a:extLst>
          </p:cNvPr>
          <p:cNvSpPr/>
          <p:nvPr/>
        </p:nvSpPr>
        <p:spPr>
          <a:xfrm>
            <a:off x="591916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EF9CA3-86C7-F1E5-C2FD-A3EA354D4F29}"/>
              </a:ext>
            </a:extLst>
          </p:cNvPr>
          <p:cNvSpPr txBox="1"/>
          <p:nvPr/>
        </p:nvSpPr>
        <p:spPr>
          <a:xfrm>
            <a:off x="1441604" y="6092266"/>
            <a:ext cx="1258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value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7E9960-71D8-A3C8-D0D0-26833268E284}"/>
              </a:ext>
            </a:extLst>
          </p:cNvPr>
          <p:cNvSpPr txBox="1"/>
          <p:nvPr/>
        </p:nvSpPr>
        <p:spPr>
          <a:xfrm>
            <a:off x="5396512" y="44053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E1C113-41D8-2AC2-9D2F-17DF02A8265F}"/>
              </a:ext>
            </a:extLst>
          </p:cNvPr>
          <p:cNvSpPr txBox="1"/>
          <p:nvPr/>
        </p:nvSpPr>
        <p:spPr>
          <a:xfrm>
            <a:off x="6064778" y="52439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✅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588B20-A6EA-9B8E-4E98-1D856A43F23B}"/>
              </a:ext>
            </a:extLst>
          </p:cNvPr>
          <p:cNvSpPr/>
          <p:nvPr/>
        </p:nvSpPr>
        <p:spPr>
          <a:xfrm>
            <a:off x="656473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749D68-2D75-3AED-E24C-1032E21870C6}"/>
              </a:ext>
            </a:extLst>
          </p:cNvPr>
          <p:cNvSpPr/>
          <p:nvPr/>
        </p:nvSpPr>
        <p:spPr>
          <a:xfrm>
            <a:off x="721031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E40CA2-B04B-354D-C24F-E14B8E733EAB}"/>
              </a:ext>
            </a:extLst>
          </p:cNvPr>
          <p:cNvSpPr/>
          <p:nvPr/>
        </p:nvSpPr>
        <p:spPr>
          <a:xfrm>
            <a:off x="78558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01627F-8035-8EAC-BA44-A2664C6099F3}"/>
              </a:ext>
            </a:extLst>
          </p:cNvPr>
          <p:cNvGrpSpPr/>
          <p:nvPr/>
        </p:nvGrpSpPr>
        <p:grpSpPr>
          <a:xfrm>
            <a:off x="3985610" y="3329039"/>
            <a:ext cx="3088705" cy="917761"/>
            <a:chOff x="3985610" y="3329039"/>
            <a:chExt cx="3088705" cy="9177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DF8C2C-B33A-A820-07E2-BA6C7865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5610" y="3329039"/>
              <a:ext cx="3017520" cy="875550"/>
            </a:xfrm>
            <a:prstGeom prst="rect">
              <a:avLst/>
            </a:prstGeom>
          </p:spPr>
        </p:pic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4F88377F-BB0C-2424-95A9-92B78DFE0782}"/>
                </a:ext>
              </a:extLst>
            </p:cNvPr>
            <p:cNvSpPr/>
            <p:nvPr/>
          </p:nvSpPr>
          <p:spPr>
            <a:xfrm>
              <a:off x="4604516" y="3545800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6373904-D631-4823-EFD2-D2B50FB2EF92}"/>
                </a:ext>
              </a:extLst>
            </p:cNvPr>
            <p:cNvSpPr/>
            <p:nvPr/>
          </p:nvSpPr>
          <p:spPr>
            <a:xfrm>
              <a:off x="5240439" y="3545800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BAB1D540-FCA5-256D-BF74-758CAD369EB7}"/>
                </a:ext>
              </a:extLst>
            </p:cNvPr>
            <p:cNvSpPr/>
            <p:nvPr/>
          </p:nvSpPr>
          <p:spPr>
            <a:xfrm>
              <a:off x="5876362" y="3545800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3F8B436B-2D86-23F6-DE26-518FC979AC2C}"/>
                </a:ext>
              </a:extLst>
            </p:cNvPr>
            <p:cNvSpPr/>
            <p:nvPr/>
          </p:nvSpPr>
          <p:spPr>
            <a:xfrm>
              <a:off x="6512286" y="3545800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342D35-DF58-A908-19EB-28DE824FBE0B}"/>
              </a:ext>
            </a:extLst>
          </p:cNvPr>
          <p:cNvGrpSpPr/>
          <p:nvPr/>
        </p:nvGrpSpPr>
        <p:grpSpPr>
          <a:xfrm>
            <a:off x="3367627" y="2361569"/>
            <a:ext cx="3070764" cy="908083"/>
            <a:chOff x="3367627" y="2361569"/>
            <a:chExt cx="3070764" cy="9080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A252BD-BC61-FC5F-D1AD-81F783F8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7627" y="2361569"/>
              <a:ext cx="3017520" cy="875550"/>
            </a:xfrm>
            <a:prstGeom prst="rect">
              <a:avLst/>
            </a:prstGeom>
          </p:spPr>
        </p:pic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5B115609-1D9B-8582-64F8-3D763262C3C9}"/>
                </a:ext>
              </a:extLst>
            </p:cNvPr>
            <p:cNvSpPr/>
            <p:nvPr/>
          </p:nvSpPr>
          <p:spPr>
            <a:xfrm>
              <a:off x="3976990" y="2568652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27056928-D3B8-1493-B5E1-93234F680A47}"/>
                </a:ext>
              </a:extLst>
            </p:cNvPr>
            <p:cNvSpPr/>
            <p:nvPr/>
          </p:nvSpPr>
          <p:spPr>
            <a:xfrm>
              <a:off x="4604516" y="2568652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26822D9D-C94E-5962-9375-C3C928DD5144}"/>
                </a:ext>
              </a:extLst>
            </p:cNvPr>
            <p:cNvSpPr/>
            <p:nvPr/>
          </p:nvSpPr>
          <p:spPr>
            <a:xfrm>
              <a:off x="5240439" y="2568652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  <p:sp>
          <p:nvSpPr>
            <p:cNvPr id="53" name="Cloud 52">
              <a:extLst>
                <a:ext uri="{FF2B5EF4-FFF2-40B4-BE49-F238E27FC236}">
                  <a16:creationId xmlns:a16="http://schemas.microsoft.com/office/drawing/2014/main" id="{8594E1A3-A3F7-63AC-8A99-9F98778EFBDD}"/>
                </a:ext>
              </a:extLst>
            </p:cNvPr>
            <p:cNvSpPr/>
            <p:nvPr/>
          </p:nvSpPr>
          <p:spPr>
            <a:xfrm>
              <a:off x="5876362" y="2568652"/>
              <a:ext cx="562029" cy="701000"/>
            </a:xfrm>
            <a:prstGeom prst="cloud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18 VAG Rounded Light   02390" pitchFamily="2" charset="0"/>
              </a:endParaRPr>
            </a:p>
          </p:txBody>
        </p:sp>
      </p:grpSp>
      <p:sp>
        <p:nvSpPr>
          <p:cNvPr id="5" name="Content Placeholder 29">
            <a:extLst>
              <a:ext uri="{FF2B5EF4-FFF2-40B4-BE49-F238E27FC236}">
                <a16:creationId xmlns:a16="http://schemas.microsoft.com/office/drawing/2014/main" id="{110B1560-2AF9-F074-CC66-12BC7F8714C4}"/>
              </a:ext>
            </a:extLst>
          </p:cNvPr>
          <p:cNvSpPr txBox="1">
            <a:spLocks/>
          </p:cNvSpPr>
          <p:nvPr/>
        </p:nvSpPr>
        <p:spPr>
          <a:xfrm>
            <a:off x="7556574" y="925594"/>
            <a:ext cx="4566553" cy="2529381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/>
              <a:t>“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Bubble</a:t>
            </a:r>
            <a:r>
              <a:rPr lang="en-US" sz="2800" dirty="0"/>
              <a:t>” to effectively </a:t>
            </a:r>
            <a:r>
              <a:rPr lang="en-US" sz="2800" b="0" dirty="0" err="1">
                <a:solidFill>
                  <a:schemeClr val="accent4"/>
                </a:solidFill>
                <a:latin typeface="18 VAG Rounded Light   02390" pitchFamily="2" charset="0"/>
              </a:rPr>
              <a:t>nop</a:t>
            </a:r>
            <a:r>
              <a:rPr lang="en-US" sz="2800" dirty="0"/>
              <a:t>:</a:t>
            </a:r>
          </a:p>
          <a:p>
            <a:pPr marL="577850" lvl="1" indent="-304800"/>
            <a:r>
              <a:rPr lang="en-US" sz="2400" dirty="0"/>
              <a:t>Affected pipeline stages do nothing during clock cycles.</a:t>
            </a:r>
          </a:p>
          <a:p>
            <a:pPr marL="577850" lvl="1" indent="-304800"/>
            <a:r>
              <a:rPr lang="en-US" sz="2400" dirty="0"/>
              <a:t>Stall all stages by preventing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  <a:r>
              <a:rPr lang="en-US" sz="2400" dirty="0"/>
              <a:t>,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 dirty="0"/>
              <a:t>/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400" dirty="0"/>
              <a:t> pipeline register from writing </a:t>
            </a:r>
            <a:r>
              <a:rPr lang="en-US" sz="1800" dirty="0"/>
              <a:t>(more in textbook)</a:t>
            </a:r>
            <a:r>
              <a:rPr lang="en-US" sz="2400" dirty="0"/>
              <a:t>.</a:t>
            </a:r>
          </a:p>
        </p:txBody>
      </p:sp>
      <p:sp>
        <p:nvSpPr>
          <p:cNvPr id="6" name="Content Placeholder 29">
            <a:extLst>
              <a:ext uri="{FF2B5EF4-FFF2-40B4-BE49-F238E27FC236}">
                <a16:creationId xmlns:a16="http://schemas.microsoft.com/office/drawing/2014/main" id="{D7E93F9D-732E-C48B-DA9A-F466BA1B027B}"/>
              </a:ext>
            </a:extLst>
          </p:cNvPr>
          <p:cNvSpPr txBox="1">
            <a:spLocks/>
          </p:cNvSpPr>
          <p:nvPr/>
        </p:nvSpPr>
        <p:spPr>
          <a:xfrm>
            <a:off x="7561057" y="3423279"/>
            <a:ext cx="4566553" cy="2843050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/>
              <a:t>Stalls reduce performance.</a:t>
            </a:r>
          </a:p>
          <a:p>
            <a:pPr marL="577850" lvl="1" indent="-304800"/>
            <a:r>
              <a:rPr lang="en-US" sz="2400" dirty="0"/>
              <a:t>Compiler could rearrange code/insert </a:t>
            </a:r>
            <a:r>
              <a:rPr lang="en-US" sz="2400" dirty="0" err="1"/>
              <a:t>nops</a:t>
            </a:r>
            <a:r>
              <a:rPr lang="en-US" sz="2400" dirty="0"/>
              <a:t> to avoid hazards (and therefore stalls),</a:t>
            </a:r>
            <a:br>
              <a:rPr lang="en-US" sz="2400" dirty="0"/>
            </a:br>
            <a:r>
              <a:rPr lang="en-US" sz="2400" dirty="0"/>
              <a:t>	but this requires </a:t>
            </a:r>
            <a:br>
              <a:rPr lang="en-US" sz="2400" dirty="0"/>
            </a:br>
            <a:r>
              <a:rPr lang="en-US" sz="2400" dirty="0"/>
              <a:t>	knowledge of the pipeline </a:t>
            </a:r>
            <a:br>
              <a:rPr lang="en-US" sz="2400" dirty="0"/>
            </a:br>
            <a:r>
              <a:rPr lang="en-US" sz="2400" dirty="0"/>
              <a:t>	structure.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1EFE82-39FE-8DAC-C911-6C3D9F423A89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BE189F-C7D3-B318-2233-36D8ED36B99A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872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  <p:bldP spid="38" grpId="0" animBg="1"/>
      <p:bldP spid="41" grpId="0" animBg="1"/>
      <p:bldP spid="47" grpId="0"/>
      <p:bldP spid="49" grpId="0"/>
      <p:bldP spid="50" grpId="0" animBg="1"/>
      <p:bldP spid="51" grpId="0" animBg="1"/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F8A80E7-753B-8231-E0D5-A1186F01F6FC}"/>
              </a:ext>
            </a:extLst>
          </p:cNvPr>
          <p:cNvCxnSpPr>
            <a:cxnSpLocks/>
          </p:cNvCxnSpPr>
          <p:nvPr/>
        </p:nvCxnSpPr>
        <p:spPr>
          <a:xfrm>
            <a:off x="4557631" y="1498576"/>
            <a:ext cx="0" cy="44805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493D3AB-3BC9-E001-2432-694A870C1FB4}"/>
              </a:ext>
            </a:extLst>
          </p:cNvPr>
          <p:cNvCxnSpPr>
            <a:cxnSpLocks/>
          </p:cNvCxnSpPr>
          <p:nvPr/>
        </p:nvCxnSpPr>
        <p:spPr>
          <a:xfrm>
            <a:off x="5193971" y="1498576"/>
            <a:ext cx="0" cy="44805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A252BD-BC61-FC5F-D1AD-81F783F8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29081-DE26-2D3B-A23F-5921ABA28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76093" cy="768096"/>
          </a:xfrm>
        </p:spPr>
        <p:txBody>
          <a:bodyPr>
            <a:normAutofit/>
          </a:bodyPr>
          <a:lstStyle/>
          <a:p>
            <a:r>
              <a:rPr lang="en-US" dirty="0"/>
              <a:t>ALU Solution 2: Forwarding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en-US" sz="2400" b="1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,t0,t1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 t2,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,t0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t6,</a:t>
            </a:r>
            <a:r>
              <a:rPr lang="en-US" sz="2400" b="1" u="sng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,t3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t5,t1,s0</a:t>
            </a:r>
          </a:p>
          <a:p>
            <a:pPr algn="l"/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200"/>
              </a:spcBef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s0,4(t4)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8240F5-7D26-49DE-2D27-35818F98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D2EBB3-8D1C-B889-D60B-CDB3D7A3E05D}"/>
              </a:ext>
            </a:extLst>
          </p:cNvPr>
          <p:cNvSpPr/>
          <p:nvPr/>
        </p:nvSpPr>
        <p:spPr>
          <a:xfrm>
            <a:off x="26912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5A0580-960C-155D-EBEC-722D6BB33F57}"/>
              </a:ext>
            </a:extLst>
          </p:cNvPr>
          <p:cNvSpPr/>
          <p:nvPr/>
        </p:nvSpPr>
        <p:spPr>
          <a:xfrm>
            <a:off x="333686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C9FF0F-D400-9C07-16C5-87D49C60CE0E}"/>
              </a:ext>
            </a:extLst>
          </p:cNvPr>
          <p:cNvSpPr/>
          <p:nvPr/>
        </p:nvSpPr>
        <p:spPr>
          <a:xfrm>
            <a:off x="398243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0D6356-A75B-F260-3863-CFD6D79710EE}"/>
              </a:ext>
            </a:extLst>
          </p:cNvPr>
          <p:cNvSpPr/>
          <p:nvPr/>
        </p:nvSpPr>
        <p:spPr>
          <a:xfrm>
            <a:off x="462801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6C140C-9879-BA99-38AB-AB3EFBA3B1B3}"/>
              </a:ext>
            </a:extLst>
          </p:cNvPr>
          <p:cNvSpPr/>
          <p:nvPr/>
        </p:nvSpPr>
        <p:spPr>
          <a:xfrm>
            <a:off x="52735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Light   02390" pitchFamily="2" charset="0"/>
                <a:ea typeface="+mn-ea"/>
                <a:cs typeface="+mn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C7A019-1385-C9E0-45D6-676930657A2B}"/>
              </a:ext>
            </a:extLst>
          </p:cNvPr>
          <p:cNvSpPr/>
          <p:nvPr/>
        </p:nvSpPr>
        <p:spPr>
          <a:xfrm>
            <a:off x="591916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EF9CA3-86C7-F1E5-C2FD-A3EA354D4F29}"/>
              </a:ext>
            </a:extLst>
          </p:cNvPr>
          <p:cNvSpPr txBox="1"/>
          <p:nvPr/>
        </p:nvSpPr>
        <p:spPr>
          <a:xfrm>
            <a:off x="1441604" y="6092266"/>
            <a:ext cx="1258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s0</a:t>
            </a:r>
            <a:r>
              <a:rPr lang="en-US" sz="20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rPr>
              <a:t> value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588B20-A6EA-9B8E-4E98-1D856A43F23B}"/>
              </a:ext>
            </a:extLst>
          </p:cNvPr>
          <p:cNvSpPr/>
          <p:nvPr/>
        </p:nvSpPr>
        <p:spPr>
          <a:xfrm>
            <a:off x="656473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749D68-2D75-3AED-E24C-1032E21870C6}"/>
              </a:ext>
            </a:extLst>
          </p:cNvPr>
          <p:cNvSpPr/>
          <p:nvPr/>
        </p:nvSpPr>
        <p:spPr>
          <a:xfrm>
            <a:off x="7210313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E40CA2-B04B-354D-C24F-E14B8E733EAB}"/>
              </a:ext>
            </a:extLst>
          </p:cNvPr>
          <p:cNvSpPr/>
          <p:nvPr/>
        </p:nvSpPr>
        <p:spPr>
          <a:xfrm>
            <a:off x="7855888" y="6069444"/>
            <a:ext cx="555213" cy="38996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F8C2C-B33A-A820-07E2-BA6C78656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sp>
        <p:nvSpPr>
          <p:cNvPr id="56" name="Freeform 55">
            <a:extLst>
              <a:ext uri="{FF2B5EF4-FFF2-40B4-BE49-F238E27FC236}">
                <a16:creationId xmlns:a16="http://schemas.microsoft.com/office/drawing/2014/main" id="{527F3D7E-0A9E-9E9F-094F-50BCC46492A0}"/>
              </a:ext>
            </a:extLst>
          </p:cNvPr>
          <p:cNvSpPr/>
          <p:nvPr/>
        </p:nvSpPr>
        <p:spPr>
          <a:xfrm>
            <a:off x="4576577" y="1909483"/>
            <a:ext cx="124747" cy="796961"/>
          </a:xfrm>
          <a:custGeom>
            <a:avLst/>
            <a:gdLst>
              <a:gd name="connsiteX0" fmla="*/ 0 w 151545"/>
              <a:gd name="connsiteY0" fmla="*/ 0 h 2864223"/>
              <a:gd name="connsiteX1" fmla="*/ 40341 w 151545"/>
              <a:gd name="connsiteY1" fmla="*/ 94129 h 2864223"/>
              <a:gd name="connsiteX2" fmla="*/ 67235 w 151545"/>
              <a:gd name="connsiteY2" fmla="*/ 134470 h 2864223"/>
              <a:gd name="connsiteX3" fmla="*/ 94129 w 151545"/>
              <a:gd name="connsiteY3" fmla="*/ 215153 h 2864223"/>
              <a:gd name="connsiteX4" fmla="*/ 107576 w 151545"/>
              <a:gd name="connsiteY4" fmla="*/ 255494 h 2864223"/>
              <a:gd name="connsiteX5" fmla="*/ 121023 w 151545"/>
              <a:gd name="connsiteY5" fmla="*/ 295835 h 2864223"/>
              <a:gd name="connsiteX6" fmla="*/ 134470 w 151545"/>
              <a:gd name="connsiteY6" fmla="*/ 363070 h 2864223"/>
              <a:gd name="connsiteX7" fmla="*/ 134470 w 151545"/>
              <a:gd name="connsiteY7" fmla="*/ 887506 h 2864223"/>
              <a:gd name="connsiteX8" fmla="*/ 121023 w 151545"/>
              <a:gd name="connsiteY8" fmla="*/ 968188 h 2864223"/>
              <a:gd name="connsiteX9" fmla="*/ 94129 w 151545"/>
              <a:gd name="connsiteY9" fmla="*/ 1102659 h 2864223"/>
              <a:gd name="connsiteX10" fmla="*/ 67235 w 151545"/>
              <a:gd name="connsiteY10" fmla="*/ 1317812 h 2864223"/>
              <a:gd name="connsiteX11" fmla="*/ 40341 w 151545"/>
              <a:gd name="connsiteY11" fmla="*/ 1465729 h 2864223"/>
              <a:gd name="connsiteX12" fmla="*/ 26894 w 151545"/>
              <a:gd name="connsiteY12" fmla="*/ 1573306 h 2864223"/>
              <a:gd name="connsiteX13" fmla="*/ 0 w 151545"/>
              <a:gd name="connsiteY13" fmla="*/ 1788459 h 2864223"/>
              <a:gd name="connsiteX14" fmla="*/ 13447 w 151545"/>
              <a:gd name="connsiteY14" fmla="*/ 2501153 h 2864223"/>
              <a:gd name="connsiteX15" fmla="*/ 40341 w 151545"/>
              <a:gd name="connsiteY15" fmla="*/ 2662517 h 2864223"/>
              <a:gd name="connsiteX16" fmla="*/ 80682 w 151545"/>
              <a:gd name="connsiteY16" fmla="*/ 2796988 h 2864223"/>
              <a:gd name="connsiteX17" fmla="*/ 134470 w 151545"/>
              <a:gd name="connsiteY17" fmla="*/ 2864223 h 28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545" h="2864223">
                <a:moveTo>
                  <a:pt x="0" y="0"/>
                </a:moveTo>
                <a:cubicBezTo>
                  <a:pt x="13447" y="31376"/>
                  <a:pt x="25075" y="63596"/>
                  <a:pt x="40341" y="94129"/>
                </a:cubicBezTo>
                <a:cubicBezTo>
                  <a:pt x="47569" y="108584"/>
                  <a:pt x="60671" y="119702"/>
                  <a:pt x="67235" y="134470"/>
                </a:cubicBezTo>
                <a:cubicBezTo>
                  <a:pt x="78749" y="160376"/>
                  <a:pt x="85164" y="188259"/>
                  <a:pt x="94129" y="215153"/>
                </a:cubicBezTo>
                <a:lnTo>
                  <a:pt x="107576" y="255494"/>
                </a:lnTo>
                <a:cubicBezTo>
                  <a:pt x="112058" y="268941"/>
                  <a:pt x="118243" y="281936"/>
                  <a:pt x="121023" y="295835"/>
                </a:cubicBezTo>
                <a:lnTo>
                  <a:pt x="134470" y="363070"/>
                </a:lnTo>
                <a:cubicBezTo>
                  <a:pt x="158686" y="605237"/>
                  <a:pt x="155742" y="515246"/>
                  <a:pt x="134470" y="887506"/>
                </a:cubicBezTo>
                <a:cubicBezTo>
                  <a:pt x="132915" y="914727"/>
                  <a:pt x="126048" y="941390"/>
                  <a:pt x="121023" y="968188"/>
                </a:cubicBezTo>
                <a:cubicBezTo>
                  <a:pt x="112599" y="1013116"/>
                  <a:pt x="99799" y="1057301"/>
                  <a:pt x="94129" y="1102659"/>
                </a:cubicBezTo>
                <a:cubicBezTo>
                  <a:pt x="85164" y="1174377"/>
                  <a:pt x="81409" y="1246940"/>
                  <a:pt x="67235" y="1317812"/>
                </a:cubicBezTo>
                <a:cubicBezTo>
                  <a:pt x="55652" y="1375727"/>
                  <a:pt x="48943" y="1405514"/>
                  <a:pt x="40341" y="1465729"/>
                </a:cubicBezTo>
                <a:cubicBezTo>
                  <a:pt x="35230" y="1501504"/>
                  <a:pt x="31670" y="1537485"/>
                  <a:pt x="26894" y="1573306"/>
                </a:cubicBezTo>
                <a:cubicBezTo>
                  <a:pt x="1311" y="1765182"/>
                  <a:pt x="25138" y="1562214"/>
                  <a:pt x="0" y="1788459"/>
                </a:cubicBezTo>
                <a:cubicBezTo>
                  <a:pt x="4482" y="2026024"/>
                  <a:pt x="5531" y="2263678"/>
                  <a:pt x="13447" y="2501153"/>
                </a:cubicBezTo>
                <a:cubicBezTo>
                  <a:pt x="14548" y="2534170"/>
                  <a:pt x="31912" y="2624586"/>
                  <a:pt x="40341" y="2662517"/>
                </a:cubicBezTo>
                <a:cubicBezTo>
                  <a:pt x="46605" y="2690706"/>
                  <a:pt x="69508" y="2780226"/>
                  <a:pt x="80682" y="2796988"/>
                </a:cubicBezTo>
                <a:cubicBezTo>
                  <a:pt x="114608" y="2847878"/>
                  <a:pt x="96148" y="2825901"/>
                  <a:pt x="134470" y="2864223"/>
                </a:cubicBezTo>
              </a:path>
            </a:pathLst>
          </a:custGeom>
          <a:noFill/>
          <a:ln w="38100">
            <a:solidFill>
              <a:schemeClr val="accent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9D98B8-E953-75E5-A8C5-3622D8DDE203}"/>
              </a:ext>
            </a:extLst>
          </p:cNvPr>
          <p:cNvSpPr txBox="1"/>
          <p:nvPr/>
        </p:nvSpPr>
        <p:spPr>
          <a:xfrm>
            <a:off x="4300068" y="128829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5BB8E09E-B2EA-1D43-5DC3-926B1F509DDF}"/>
              </a:ext>
            </a:extLst>
          </p:cNvPr>
          <p:cNvSpPr/>
          <p:nvPr/>
        </p:nvSpPr>
        <p:spPr>
          <a:xfrm>
            <a:off x="5212917" y="1909483"/>
            <a:ext cx="101586" cy="1742847"/>
          </a:xfrm>
          <a:custGeom>
            <a:avLst/>
            <a:gdLst>
              <a:gd name="connsiteX0" fmla="*/ 0 w 151545"/>
              <a:gd name="connsiteY0" fmla="*/ 0 h 2864223"/>
              <a:gd name="connsiteX1" fmla="*/ 40341 w 151545"/>
              <a:gd name="connsiteY1" fmla="*/ 94129 h 2864223"/>
              <a:gd name="connsiteX2" fmla="*/ 67235 w 151545"/>
              <a:gd name="connsiteY2" fmla="*/ 134470 h 2864223"/>
              <a:gd name="connsiteX3" fmla="*/ 94129 w 151545"/>
              <a:gd name="connsiteY3" fmla="*/ 215153 h 2864223"/>
              <a:gd name="connsiteX4" fmla="*/ 107576 w 151545"/>
              <a:gd name="connsiteY4" fmla="*/ 255494 h 2864223"/>
              <a:gd name="connsiteX5" fmla="*/ 121023 w 151545"/>
              <a:gd name="connsiteY5" fmla="*/ 295835 h 2864223"/>
              <a:gd name="connsiteX6" fmla="*/ 134470 w 151545"/>
              <a:gd name="connsiteY6" fmla="*/ 363070 h 2864223"/>
              <a:gd name="connsiteX7" fmla="*/ 134470 w 151545"/>
              <a:gd name="connsiteY7" fmla="*/ 887506 h 2864223"/>
              <a:gd name="connsiteX8" fmla="*/ 121023 w 151545"/>
              <a:gd name="connsiteY8" fmla="*/ 968188 h 2864223"/>
              <a:gd name="connsiteX9" fmla="*/ 94129 w 151545"/>
              <a:gd name="connsiteY9" fmla="*/ 1102659 h 2864223"/>
              <a:gd name="connsiteX10" fmla="*/ 67235 w 151545"/>
              <a:gd name="connsiteY10" fmla="*/ 1317812 h 2864223"/>
              <a:gd name="connsiteX11" fmla="*/ 40341 w 151545"/>
              <a:gd name="connsiteY11" fmla="*/ 1465729 h 2864223"/>
              <a:gd name="connsiteX12" fmla="*/ 26894 w 151545"/>
              <a:gd name="connsiteY12" fmla="*/ 1573306 h 2864223"/>
              <a:gd name="connsiteX13" fmla="*/ 0 w 151545"/>
              <a:gd name="connsiteY13" fmla="*/ 1788459 h 2864223"/>
              <a:gd name="connsiteX14" fmla="*/ 13447 w 151545"/>
              <a:gd name="connsiteY14" fmla="*/ 2501153 h 2864223"/>
              <a:gd name="connsiteX15" fmla="*/ 40341 w 151545"/>
              <a:gd name="connsiteY15" fmla="*/ 2662517 h 2864223"/>
              <a:gd name="connsiteX16" fmla="*/ 80682 w 151545"/>
              <a:gd name="connsiteY16" fmla="*/ 2796988 h 2864223"/>
              <a:gd name="connsiteX17" fmla="*/ 134470 w 151545"/>
              <a:gd name="connsiteY17" fmla="*/ 2864223 h 286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545" h="2864223">
                <a:moveTo>
                  <a:pt x="0" y="0"/>
                </a:moveTo>
                <a:cubicBezTo>
                  <a:pt x="13447" y="31376"/>
                  <a:pt x="25075" y="63596"/>
                  <a:pt x="40341" y="94129"/>
                </a:cubicBezTo>
                <a:cubicBezTo>
                  <a:pt x="47569" y="108584"/>
                  <a:pt x="60671" y="119702"/>
                  <a:pt x="67235" y="134470"/>
                </a:cubicBezTo>
                <a:cubicBezTo>
                  <a:pt x="78749" y="160376"/>
                  <a:pt x="85164" y="188259"/>
                  <a:pt x="94129" y="215153"/>
                </a:cubicBezTo>
                <a:lnTo>
                  <a:pt x="107576" y="255494"/>
                </a:lnTo>
                <a:cubicBezTo>
                  <a:pt x="112058" y="268941"/>
                  <a:pt x="118243" y="281936"/>
                  <a:pt x="121023" y="295835"/>
                </a:cubicBezTo>
                <a:lnTo>
                  <a:pt x="134470" y="363070"/>
                </a:lnTo>
                <a:cubicBezTo>
                  <a:pt x="158686" y="605237"/>
                  <a:pt x="155742" y="515246"/>
                  <a:pt x="134470" y="887506"/>
                </a:cubicBezTo>
                <a:cubicBezTo>
                  <a:pt x="132915" y="914727"/>
                  <a:pt x="126048" y="941390"/>
                  <a:pt x="121023" y="968188"/>
                </a:cubicBezTo>
                <a:cubicBezTo>
                  <a:pt x="112599" y="1013116"/>
                  <a:pt x="99799" y="1057301"/>
                  <a:pt x="94129" y="1102659"/>
                </a:cubicBezTo>
                <a:cubicBezTo>
                  <a:pt x="85164" y="1174377"/>
                  <a:pt x="81409" y="1246940"/>
                  <a:pt x="67235" y="1317812"/>
                </a:cubicBezTo>
                <a:cubicBezTo>
                  <a:pt x="55652" y="1375727"/>
                  <a:pt x="48943" y="1405514"/>
                  <a:pt x="40341" y="1465729"/>
                </a:cubicBezTo>
                <a:cubicBezTo>
                  <a:pt x="35230" y="1501504"/>
                  <a:pt x="31670" y="1537485"/>
                  <a:pt x="26894" y="1573306"/>
                </a:cubicBezTo>
                <a:cubicBezTo>
                  <a:pt x="1311" y="1765182"/>
                  <a:pt x="25138" y="1562214"/>
                  <a:pt x="0" y="1788459"/>
                </a:cubicBezTo>
                <a:cubicBezTo>
                  <a:pt x="4482" y="2026024"/>
                  <a:pt x="5531" y="2263678"/>
                  <a:pt x="13447" y="2501153"/>
                </a:cubicBezTo>
                <a:cubicBezTo>
                  <a:pt x="14548" y="2534170"/>
                  <a:pt x="31912" y="2624586"/>
                  <a:pt x="40341" y="2662517"/>
                </a:cubicBezTo>
                <a:cubicBezTo>
                  <a:pt x="46605" y="2690706"/>
                  <a:pt x="69508" y="2780226"/>
                  <a:pt x="80682" y="2796988"/>
                </a:cubicBezTo>
                <a:cubicBezTo>
                  <a:pt x="114608" y="2847878"/>
                  <a:pt x="96148" y="2825901"/>
                  <a:pt x="134470" y="2864223"/>
                </a:cubicBezTo>
              </a:path>
            </a:pathLst>
          </a:custGeom>
          <a:noFill/>
          <a:ln w="38100">
            <a:solidFill>
              <a:schemeClr val="accent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526419-F06D-4AFA-94C2-32115B9BE4F1}"/>
              </a:ext>
            </a:extLst>
          </p:cNvPr>
          <p:cNvSpPr txBox="1"/>
          <p:nvPr/>
        </p:nvSpPr>
        <p:spPr>
          <a:xfrm>
            <a:off x="5113125" y="1293375"/>
            <a:ext cx="34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94FAB33-59E0-D357-6A07-16FB0619C7AA}"/>
              </a:ext>
            </a:extLst>
          </p:cNvPr>
          <p:cNvSpPr/>
          <p:nvPr/>
        </p:nvSpPr>
        <p:spPr>
          <a:xfrm>
            <a:off x="4537651" y="4234701"/>
            <a:ext cx="3854495" cy="1748570"/>
          </a:xfrm>
          <a:prstGeom prst="rect">
            <a:avLst/>
          </a:prstGeom>
          <a:gradFill>
            <a:gsLst>
              <a:gs pos="0">
                <a:schemeClr val="tx1">
                  <a:alpha val="86121"/>
                </a:schemeClr>
              </a:gs>
              <a:gs pos="14000">
                <a:srgbClr val="000000">
                  <a:alpha val="78000"/>
                </a:srgbClr>
              </a:gs>
              <a:gs pos="100000">
                <a:srgbClr val="00264A">
                  <a:alpha val="76812"/>
                </a:srgbClr>
              </a:gs>
            </a:gsLst>
            <a:lin ang="5400000" scaled="0"/>
          </a:gra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9" name="Content Placeholder 29">
            <a:extLst>
              <a:ext uri="{FF2B5EF4-FFF2-40B4-BE49-F238E27FC236}">
                <a16:creationId xmlns:a16="http://schemas.microsoft.com/office/drawing/2014/main" id="{58E6171D-99D2-5BEB-A87F-A06C45F3A734}"/>
              </a:ext>
            </a:extLst>
          </p:cNvPr>
          <p:cNvSpPr txBox="1">
            <a:spLocks/>
          </p:cNvSpPr>
          <p:nvPr/>
        </p:nvSpPr>
        <p:spPr>
          <a:xfrm>
            <a:off x="7584480" y="925594"/>
            <a:ext cx="4538647" cy="2529381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Forwarding</a:t>
            </a:r>
            <a:r>
              <a:rPr lang="en-US" sz="2800" dirty="0"/>
              <a:t>, aka bypassing, uses the result when it is computed.</a:t>
            </a:r>
          </a:p>
          <a:p>
            <a:pPr marL="577850" lvl="1" indent="-304800"/>
            <a:r>
              <a:rPr lang="en-US" sz="2400" dirty="0"/>
              <a:t>Don’t wait for value to be stored into </a:t>
            </a:r>
            <a:r>
              <a:rPr lang="en-US" sz="2400" dirty="0" err="1"/>
              <a:t>RegFile</a:t>
            </a:r>
            <a:r>
              <a:rPr lang="en-US" sz="2400" dirty="0"/>
              <a:t>.</a:t>
            </a:r>
          </a:p>
          <a:p>
            <a:pPr marL="577850" lvl="1" indent="-304800"/>
            <a:r>
              <a:rPr lang="en-US" sz="2400" dirty="0"/>
              <a:t>Instead, grab operand from the pipeline stage.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9475DB4-A742-C810-E844-AC8C78E8E70E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0103C0-2E60-0831-3080-87233FC14A1A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  <p:sp>
        <p:nvSpPr>
          <p:cNvPr id="67" name="Content Placeholder 29">
            <a:extLst>
              <a:ext uri="{FF2B5EF4-FFF2-40B4-BE49-F238E27FC236}">
                <a16:creationId xmlns:a16="http://schemas.microsoft.com/office/drawing/2014/main" id="{AE767E4C-0BDB-CE80-66B4-3F76334E1F84}"/>
              </a:ext>
            </a:extLst>
          </p:cNvPr>
          <p:cNvSpPr txBox="1">
            <a:spLocks/>
          </p:cNvSpPr>
          <p:nvPr/>
        </p:nvSpPr>
        <p:spPr>
          <a:xfrm>
            <a:off x="7584480" y="3925495"/>
            <a:ext cx="4538647" cy="2529381"/>
          </a:xfrm>
          <a:prstGeom prst="rect">
            <a:avLst/>
          </a:prstGeom>
        </p:spPr>
        <p:txBody>
          <a:bodyPr>
            <a:noAutofit/>
          </a:bodyPr>
          <a:lstStyle>
            <a:lvl1pPr marL="467772" indent="-383108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5000"/>
              <a:buFont typeface="Wingdings" pitchFamily="2" charset="2"/>
              <a:buChar char="§"/>
              <a:tabLst/>
              <a:defRPr sz="3600" b="1" i="0" kern="1200">
                <a:ln>
                  <a:noFill/>
                </a:ln>
                <a:solidFill>
                  <a:schemeClr val="bg1">
                    <a:alpha val="99000"/>
                  </a:schemeClr>
                </a:solidFill>
                <a:latin typeface="18 VAG Rounded Bold   07390" pitchFamily="2" charset="0"/>
                <a:ea typeface="+mn-ea"/>
                <a:cs typeface="+mn-cs"/>
              </a:defRPr>
            </a:lvl1pPr>
            <a:lvl2pPr marL="768331" indent="-3111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SzPct val="90000"/>
              <a:buFont typeface=".Hiragino Kaku Gothic Interface W3"/>
              <a:buChar char="▫"/>
              <a:tabLst/>
              <a:defRPr sz="3200" b="0" i="0" kern="1200">
                <a:solidFill>
                  <a:schemeClr val="accent2"/>
                </a:solidFill>
                <a:latin typeface="18 VAG Rounded Light   02390" pitchFamily="2" charset="0"/>
                <a:ea typeface="+mn-ea"/>
                <a:cs typeface="+mn-cs"/>
              </a:defRPr>
            </a:lvl2pPr>
            <a:lvl3pPr marL="1066773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.Hiragino Kaku Gothic Interface W3"/>
              <a:buChar char="▪"/>
              <a:tabLst/>
              <a:defRPr sz="2800" b="0" i="0" kern="1200">
                <a:solidFill>
                  <a:schemeClr val="accent1"/>
                </a:solidFill>
                <a:latin typeface="18 VAG Rounded Light   02390" pitchFamily="2" charset="0"/>
                <a:ea typeface="+mn-ea"/>
                <a:cs typeface="+mn-cs"/>
              </a:defRPr>
            </a:lvl3pPr>
            <a:lvl4pPr marL="1449881" indent="-298443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accent3"/>
                </a:solidFill>
                <a:latin typeface="18 VAG Rounded Light   02390" pitchFamily="2" charset="0"/>
                <a:ea typeface="+mn-ea"/>
                <a:cs typeface="+mn-cs"/>
              </a:defRPr>
            </a:lvl4pPr>
            <a:lvl5pPr marL="1763140" indent="-226478" algn="l" defTabSz="914377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/>
                </a:solidFill>
                <a:latin typeface="18 VAG Rounded Light   02390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4664" indent="0">
              <a:buNone/>
            </a:pPr>
            <a:r>
              <a:rPr lang="en-US" sz="2800" dirty="0"/>
              <a:t>Implementation:</a:t>
            </a:r>
          </a:p>
          <a:p>
            <a:pPr marL="577850" lvl="1" indent="-304800"/>
            <a:r>
              <a:rPr lang="en-US" sz="2400" dirty="0"/>
              <a:t>Make extra connections in the </a:t>
            </a:r>
            <a:r>
              <a:rPr lang="en-US" sz="2400" dirty="0" err="1"/>
              <a:t>datapath</a:t>
            </a:r>
            <a:r>
              <a:rPr lang="en-US" sz="2400" dirty="0"/>
              <a:t>.</a:t>
            </a:r>
          </a:p>
          <a:p>
            <a:pPr marL="577850" lvl="1" indent="-304800"/>
            <a:r>
              <a:rPr lang="en-US" sz="2400" dirty="0"/>
              <a:t>Also add </a:t>
            </a:r>
            <a:r>
              <a:rPr lang="en-US" sz="2400" dirty="0">
                <a:solidFill>
                  <a:schemeClr val="accent3"/>
                </a:solidFill>
              </a:rPr>
              <a:t>forwarding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control logic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1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  <p:bldP spid="38" grpId="0" animBg="1"/>
      <p:bldP spid="41" grpId="0" animBg="1"/>
      <p:bldP spid="50" grpId="0" animBg="1"/>
      <p:bldP spid="51" grpId="0" animBg="1"/>
      <p:bldP spid="52" grpId="0" animBg="1"/>
      <p:bldP spid="56" grpId="0" animBg="1"/>
      <p:bldP spid="61" grpId="0"/>
      <p:bldP spid="62" grpId="0" animBg="1"/>
      <p:bldP spid="63" grpId="0"/>
      <p:bldP spid="6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alpha val="95376"/>
              </a:schemeClr>
            </a:gs>
            <a:gs pos="50000">
              <a:schemeClr val="tx1"/>
            </a:gs>
            <a:gs pos="100000">
              <a:srgbClr val="00326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2730-57D6-4C27-0557-0B4909FF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 EX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57049-225D-FE27-42AA-AC8964984DCC}"/>
              </a:ext>
            </a:extLst>
          </p:cNvPr>
          <p:cNvSpPr txBox="1"/>
          <p:nvPr/>
        </p:nvSpPr>
        <p:spPr>
          <a:xfrm>
            <a:off x="8287472" y="23092"/>
            <a:ext cx="3863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18 VAG Rounded Light   02390" pitchFamily="2" charset="0"/>
              </a:rPr>
              <a:t>MEM Forwarding omitted for simplicity; see slide at end.</a:t>
            </a: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EFAE6738-90AF-0430-78A9-F93203781ED5}"/>
              </a:ext>
            </a:extLst>
          </p:cNvPr>
          <p:cNvGrpSpPr/>
          <p:nvPr/>
        </p:nvGrpSpPr>
        <p:grpSpPr>
          <a:xfrm>
            <a:off x="230959" y="946782"/>
            <a:ext cx="11178406" cy="4587425"/>
            <a:chOff x="230959" y="946782"/>
            <a:chExt cx="11178406" cy="4587425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B01BD8A-3CED-4F53-802C-531B6529F107}"/>
                </a:ext>
              </a:extLst>
            </p:cNvPr>
            <p:cNvSpPr txBox="1"/>
            <p:nvPr/>
          </p:nvSpPr>
          <p:spPr>
            <a:xfrm>
              <a:off x="2560843" y="94678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IF/ID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B616607-52F5-25CA-3A3C-184E31429ACB}"/>
                </a:ext>
              </a:extLst>
            </p:cNvPr>
            <p:cNvSpPr txBox="1"/>
            <p:nvPr/>
          </p:nvSpPr>
          <p:spPr>
            <a:xfrm>
              <a:off x="5469958" y="94678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ID/EX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AACC5B1-0F52-511E-711B-8A6354D06ED5}"/>
                </a:ext>
              </a:extLst>
            </p:cNvPr>
            <p:cNvSpPr txBox="1"/>
            <p:nvPr/>
          </p:nvSpPr>
          <p:spPr>
            <a:xfrm>
              <a:off x="8176012" y="946782"/>
              <a:ext cx="1107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EX/MEM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A917D7-49E6-F022-0849-92C527346478}"/>
                </a:ext>
              </a:extLst>
            </p:cNvPr>
            <p:cNvSpPr txBox="1"/>
            <p:nvPr/>
          </p:nvSpPr>
          <p:spPr>
            <a:xfrm>
              <a:off x="9759390" y="946782"/>
              <a:ext cx="1107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MEM/WB</a:t>
              </a:r>
            </a:p>
          </p:txBody>
        </p:sp>
        <p:cxnSp>
          <p:nvCxnSpPr>
            <p:cNvPr id="158" name="Elbow Connector 157">
              <a:extLst>
                <a:ext uri="{FF2B5EF4-FFF2-40B4-BE49-F238E27FC236}">
                  <a16:creationId xmlns:a16="http://schemas.microsoft.com/office/drawing/2014/main" id="{F8F6969A-1FAF-0B46-DF3B-19BAF68729A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75099" y="1260006"/>
              <a:ext cx="692014" cy="7082166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0CA117B-4748-2BD3-D61B-B9653E2613A9}"/>
                </a:ext>
              </a:extLst>
            </p:cNvPr>
            <p:cNvCxnSpPr>
              <a:cxnSpLocks/>
            </p:cNvCxnSpPr>
            <p:nvPr/>
          </p:nvCxnSpPr>
          <p:spPr>
            <a:xfrm>
              <a:off x="9962183" y="2270172"/>
              <a:ext cx="856463" cy="305622"/>
            </a:xfrm>
            <a:prstGeom prst="bentConnector3">
              <a:avLst>
                <a:gd name="adj1" fmla="val 6815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Elbow Connector 159">
              <a:extLst>
                <a:ext uri="{FF2B5EF4-FFF2-40B4-BE49-F238E27FC236}">
                  <a16:creationId xmlns:a16="http://schemas.microsoft.com/office/drawing/2014/main" id="{BF22C550-0FB6-C9E8-78E6-93F88AE99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517" y="3982073"/>
              <a:ext cx="2683887" cy="572362"/>
            </a:xfrm>
            <a:prstGeom prst="bentConnector3">
              <a:avLst>
                <a:gd name="adj1" fmla="val 90884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  <a:effectLst>
              <a:glow rad="63500">
                <a:srgbClr val="001C39">
                  <a:alpha val="74641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D4CC21B-9619-9CF4-F012-47EEC2A17698}"/>
                </a:ext>
              </a:extLst>
            </p:cNvPr>
            <p:cNvCxnSpPr>
              <a:cxnSpLocks/>
            </p:cNvCxnSpPr>
            <p:nvPr/>
          </p:nvCxnSpPr>
          <p:spPr>
            <a:xfrm>
              <a:off x="7734505" y="3868242"/>
              <a:ext cx="301752" cy="149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A8C3EB7-C182-74EC-5834-FA4481D7115F}"/>
                </a:ext>
              </a:extLst>
            </p:cNvPr>
            <p:cNvSpPr/>
            <p:nvPr/>
          </p:nvSpPr>
          <p:spPr>
            <a:xfrm>
              <a:off x="1921794" y="2816424"/>
              <a:ext cx="934483" cy="115215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 algn="r"/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inst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IMEM</a:t>
              </a: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00C7AC4-22EB-C019-D932-81D18C87B422}"/>
                </a:ext>
              </a:extLst>
            </p:cNvPr>
            <p:cNvSpPr>
              <a:spLocks/>
            </p:cNvSpPr>
            <p:nvPr/>
          </p:nvSpPr>
          <p:spPr>
            <a:xfrm>
              <a:off x="8030846" y="2990744"/>
              <a:ext cx="581729" cy="1053232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6FDC7A42-3C18-35A9-763F-C79E27B9DBA7}"/>
                </a:ext>
              </a:extLst>
            </p:cNvPr>
            <p:cNvSpPr/>
            <p:nvPr/>
          </p:nvSpPr>
          <p:spPr>
            <a:xfrm>
              <a:off x="6374694" y="2919023"/>
              <a:ext cx="723547" cy="890604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Branch Comp.</a:t>
              </a: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42C9381-FA71-19F5-D1FA-D25E7D1F32B8}"/>
                </a:ext>
              </a:extLst>
            </p:cNvPr>
            <p:cNvSpPr>
              <a:spLocks/>
            </p:cNvSpPr>
            <p:nvPr/>
          </p:nvSpPr>
          <p:spPr>
            <a:xfrm>
              <a:off x="2017338" y="1827159"/>
              <a:ext cx="644039" cy="714015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936E3A3F-415F-6ABE-101D-AF80FE0E6A58}"/>
                </a:ext>
              </a:extLst>
            </p:cNvPr>
            <p:cNvSpPr/>
            <p:nvPr/>
          </p:nvSpPr>
          <p:spPr>
            <a:xfrm>
              <a:off x="4080128" y="4125266"/>
              <a:ext cx="734547" cy="615137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Imm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. Gen</a:t>
              </a:r>
            </a:p>
          </p:txBody>
        </p:sp>
        <p:sp>
          <p:nvSpPr>
            <p:cNvPr id="167" name="Isosceles Triangle 59">
              <a:extLst>
                <a:ext uri="{FF2B5EF4-FFF2-40B4-BE49-F238E27FC236}">
                  <a16:creationId xmlns:a16="http://schemas.microsoft.com/office/drawing/2014/main" id="{3CE2A3E7-88AA-08C3-60E0-8CF1767A3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4592" y="3869732"/>
              <a:ext cx="182880" cy="142528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  <p:sp>
          <p:nvSpPr>
            <p:cNvPr id="168" name="Isosceles Triangle 59">
              <a:extLst>
                <a:ext uri="{FF2B5EF4-FFF2-40B4-BE49-F238E27FC236}">
                  <a16:creationId xmlns:a16="http://schemas.microsoft.com/office/drawing/2014/main" id="{0DF922B1-1B2E-F4CF-279C-73929DB35E59}"/>
                </a:ext>
              </a:extLst>
            </p:cNvPr>
            <p:cNvSpPr/>
            <p:nvPr/>
          </p:nvSpPr>
          <p:spPr>
            <a:xfrm>
              <a:off x="9871161" y="3981837"/>
              <a:ext cx="182880" cy="172777"/>
            </a:xfrm>
            <a:prstGeom prst="triangle">
              <a:avLst/>
            </a:prstGeom>
            <a:noFill/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C68E830-C324-A412-A9F9-C36F5E1E4667}"/>
                </a:ext>
              </a:extLst>
            </p:cNvPr>
            <p:cNvGrpSpPr/>
            <p:nvPr/>
          </p:nvGrpSpPr>
          <p:grpSpPr>
            <a:xfrm>
              <a:off x="1227564" y="2711486"/>
              <a:ext cx="349772" cy="747357"/>
              <a:chOff x="959047" y="3126189"/>
              <a:chExt cx="415675" cy="914792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5EB93F7-7949-2CA5-AF62-B66070EB1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pitchFamily="-1" charset="-128"/>
                    <a:cs typeface="Courier New" panose="02070309020205020404" pitchFamily="49" charset="0"/>
                  </a:rPr>
                  <a:t>PC</a:t>
                </a:r>
              </a:p>
            </p:txBody>
          </p:sp>
          <p:sp>
            <p:nvSpPr>
              <p:cNvPr id="171" name="Isosceles Triangle 58">
                <a:extLst>
                  <a:ext uri="{FF2B5EF4-FFF2-40B4-BE49-F238E27FC236}">
                    <a16:creationId xmlns:a16="http://schemas.microsoft.com/office/drawing/2014/main" id="{49920867-B324-E20E-F251-6730C376E8B2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AF0736CD-8B42-8A4B-D92A-B00812349D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2648" y="3392499"/>
              <a:ext cx="100584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0E906007-B424-2A5C-7C77-3020D40165C5}"/>
                </a:ext>
              </a:extLst>
            </p:cNvPr>
            <p:cNvCxnSpPr/>
            <p:nvPr/>
          </p:nvCxnSpPr>
          <p:spPr>
            <a:xfrm>
              <a:off x="3175692" y="3392499"/>
              <a:ext cx="0" cy="1060704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6DC5960-9897-1047-CA3A-DDC6F3BAA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2971" y="4454421"/>
              <a:ext cx="91440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A9879C3-8EE5-8AFB-D929-61E093471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7563" y="3117835"/>
              <a:ext cx="57607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Elbow Connector 175">
              <a:extLst>
                <a:ext uri="{FF2B5EF4-FFF2-40B4-BE49-F238E27FC236}">
                  <a16:creationId xmlns:a16="http://schemas.microsoft.com/office/drawing/2014/main" id="{EC9EEF4B-3F4E-5A7A-2BDC-0709C5B068C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83010" y="2475882"/>
              <a:ext cx="94632" cy="1367664"/>
            </a:xfrm>
            <a:prstGeom prst="bentConnector4">
              <a:avLst>
                <a:gd name="adj1" fmla="val -456294"/>
                <a:gd name="adj2" fmla="val 7696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7163E162-680F-43C5-BAC8-0C446A56586E}"/>
                </a:ext>
              </a:extLst>
            </p:cNvPr>
            <p:cNvSpPr/>
            <p:nvPr/>
          </p:nvSpPr>
          <p:spPr>
            <a:xfrm>
              <a:off x="9105690" y="30276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521DE19A-A67B-FB6A-BD48-586A66E56835}"/>
                </a:ext>
              </a:extLst>
            </p:cNvPr>
            <p:cNvCxnSpPr>
              <a:cxnSpLocks/>
            </p:cNvCxnSpPr>
            <p:nvPr/>
          </p:nvCxnSpPr>
          <p:spPr>
            <a:xfrm>
              <a:off x="7734505" y="3102850"/>
              <a:ext cx="301752" cy="149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8B4075B-69E9-55BD-38AB-5608F342741A}"/>
                </a:ext>
              </a:extLst>
            </p:cNvPr>
            <p:cNvSpPr txBox="1"/>
            <p:nvPr/>
          </p:nvSpPr>
          <p:spPr>
            <a:xfrm>
              <a:off x="1239344" y="356132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72DFD75-C7DB-EF2D-3223-5A45E7D8DB43}"/>
                </a:ext>
              </a:extLst>
            </p:cNvPr>
            <p:cNvCxnSpPr>
              <a:cxnSpLocks/>
              <a:stCxn id="181" idx="0"/>
              <a:endCxn id="171" idx="3"/>
            </p:cNvCxnSpPr>
            <p:nvPr/>
          </p:nvCxnSpPr>
          <p:spPr>
            <a:xfrm flipV="1">
              <a:off x="1410224" y="3458843"/>
              <a:ext cx="3886" cy="10248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3413DCB-6B8C-A6BC-A6C1-7B903F212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5759" y="4003051"/>
              <a:ext cx="0" cy="11814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870490F5-8ABE-30FC-B32A-E8AAF324C725}"/>
                </a:ext>
              </a:extLst>
            </p:cNvPr>
            <p:cNvSpPr txBox="1"/>
            <p:nvPr/>
          </p:nvSpPr>
          <p:spPr>
            <a:xfrm>
              <a:off x="9799005" y="42837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859BECE-BEC0-7C2D-D75D-345ED0DBBE51}"/>
                </a:ext>
              </a:extLst>
            </p:cNvPr>
            <p:cNvCxnSpPr>
              <a:cxnSpLocks/>
              <a:stCxn id="184" idx="0"/>
            </p:cNvCxnSpPr>
            <p:nvPr/>
          </p:nvCxnSpPr>
          <p:spPr>
            <a:xfrm flipV="1">
              <a:off x="9969885" y="4154614"/>
              <a:ext cx="0" cy="12913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217E3E7-5D55-E79B-05A0-F3F6A095FD96}"/>
                </a:ext>
              </a:extLst>
            </p:cNvPr>
            <p:cNvSpPr txBox="1"/>
            <p:nvPr/>
          </p:nvSpPr>
          <p:spPr>
            <a:xfrm>
              <a:off x="8880484" y="278808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alu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MEM</a:t>
              </a:r>
              <a:endParaRPr lang="en-US" sz="2000" b="1" baseline="-25000" dirty="0">
                <a:solidFill>
                  <a:schemeClr val="accent6"/>
                </a:solidFill>
                <a:latin typeface="18 VAG Rounded Light   02390" pitchFamily="2" charset="0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EC971E50-5458-AFD7-8097-151761E7A296}"/>
                </a:ext>
              </a:extLst>
            </p:cNvPr>
            <p:cNvGrpSpPr/>
            <p:nvPr/>
          </p:nvGrpSpPr>
          <p:grpSpPr>
            <a:xfrm>
              <a:off x="6140941" y="3641630"/>
              <a:ext cx="2964314" cy="605832"/>
              <a:chOff x="6389559" y="4187510"/>
              <a:chExt cx="2964314" cy="605832"/>
            </a:xfrm>
          </p:grpSpPr>
          <p:cxnSp>
            <p:nvCxnSpPr>
              <p:cNvPr id="188" name="Elbow Connector 187">
                <a:extLst>
                  <a:ext uri="{FF2B5EF4-FFF2-40B4-BE49-F238E27FC236}">
                    <a16:creationId xmlns:a16="http://schemas.microsoft.com/office/drawing/2014/main" id="{38E43D63-4D37-8734-1F7A-9518A878A4B5}"/>
                  </a:ext>
                </a:extLst>
              </p:cNvPr>
              <p:cNvCxnSpPr/>
              <p:nvPr/>
            </p:nvCxnSpPr>
            <p:spPr>
              <a:xfrm>
                <a:off x="6389559" y="4187510"/>
                <a:ext cx="2441448" cy="605832"/>
              </a:xfrm>
              <a:prstGeom prst="bentConnector3">
                <a:avLst>
                  <a:gd name="adj1" fmla="val 43"/>
                </a:avLst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none" w="lg" len="lg"/>
              </a:ln>
              <a:effectLst>
                <a:glow rad="88900">
                  <a:srgbClr val="011223">
                    <a:alpha val="9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Elbow Connector 188">
                <a:extLst>
                  <a:ext uri="{FF2B5EF4-FFF2-40B4-BE49-F238E27FC236}">
                    <a16:creationId xmlns:a16="http://schemas.microsoft.com/office/drawing/2014/main" id="{BDACB9A3-8D98-629B-6FA4-47B03AA7063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981101" y="4414994"/>
                <a:ext cx="207016" cy="538529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Elbow Connector 189">
                <a:extLst>
                  <a:ext uri="{FF2B5EF4-FFF2-40B4-BE49-F238E27FC236}">
                    <a16:creationId xmlns:a16="http://schemas.microsoft.com/office/drawing/2014/main" id="{19F1F12A-7C82-B042-31C4-99D5BC686D9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322511" y="4361210"/>
                <a:ext cx="518548" cy="328277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9F8A24F-976A-BDA7-1DA3-4720E283A5EC}"/>
                </a:ext>
              </a:extLst>
            </p:cNvPr>
            <p:cNvSpPr txBox="1"/>
            <p:nvPr/>
          </p:nvSpPr>
          <p:spPr>
            <a:xfrm>
              <a:off x="6112180" y="3999448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rs2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EX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3AED8B7-61A4-A5A7-19A5-27351F9B0AC4}"/>
                </a:ext>
              </a:extLst>
            </p:cNvPr>
            <p:cNvSpPr txBox="1"/>
            <p:nvPr/>
          </p:nvSpPr>
          <p:spPr>
            <a:xfrm>
              <a:off x="5983686" y="4324894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imm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EX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555E7D3-B076-217B-4A2B-9D8B6893E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167" y="3085164"/>
              <a:ext cx="27432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95E7AB17-F01C-77F1-2623-4FC2E6EBD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9109" y="3095324"/>
              <a:ext cx="36576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0B0B9D4-1DAD-43C8-8805-96D1029D9CAE}"/>
                </a:ext>
              </a:extLst>
            </p:cNvPr>
            <p:cNvSpPr txBox="1"/>
            <p:nvPr/>
          </p:nvSpPr>
          <p:spPr>
            <a:xfrm>
              <a:off x="1528045" y="1820686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+4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DE3AD96-D3AE-BC5B-022F-86EE974585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9750" y="1937957"/>
              <a:ext cx="18288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D1ABCFB8-FDF2-C868-BB10-F3DA994EC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8617" y="3147563"/>
              <a:ext cx="690457" cy="241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220C92D-702F-D003-0DF3-0CC73FC9CDD9}"/>
                </a:ext>
              </a:extLst>
            </p:cNvPr>
            <p:cNvGrpSpPr/>
            <p:nvPr/>
          </p:nvGrpSpPr>
          <p:grpSpPr>
            <a:xfrm>
              <a:off x="1707772" y="2196908"/>
              <a:ext cx="5790348" cy="737694"/>
              <a:chOff x="1910968" y="2755708"/>
              <a:chExt cx="5790348" cy="737694"/>
            </a:xfrm>
          </p:grpSpPr>
          <p:cxnSp>
            <p:nvCxnSpPr>
              <p:cNvPr id="199" name="Elbow Connector 198">
                <a:extLst>
                  <a:ext uri="{FF2B5EF4-FFF2-40B4-BE49-F238E27FC236}">
                    <a16:creationId xmlns:a16="http://schemas.microsoft.com/office/drawing/2014/main" id="{EA6CAA12-DAB0-886A-34E4-9B892DA99B15}"/>
                  </a:ext>
                </a:extLst>
              </p:cNvPr>
              <p:cNvCxnSpPr/>
              <p:nvPr/>
            </p:nvCxnSpPr>
            <p:spPr>
              <a:xfrm flipV="1">
                <a:off x="1910968" y="2769647"/>
                <a:ext cx="1658892" cy="436843"/>
              </a:xfrm>
              <a:prstGeom prst="bentConnector4">
                <a:avLst>
                  <a:gd name="adj1" fmla="val 100039"/>
                  <a:gd name="adj2" fmla="val 45344"/>
                </a:avLst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Elbow Connector 200">
                <a:extLst>
                  <a:ext uri="{FF2B5EF4-FFF2-40B4-BE49-F238E27FC236}">
                    <a16:creationId xmlns:a16="http://schemas.microsoft.com/office/drawing/2014/main" id="{1DFA5085-17A0-2DD0-6103-7ED96046CE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201661" y="2993747"/>
                <a:ext cx="737694" cy="261616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0E856906-7B73-F328-8CB5-71C4C8BE2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9699" y="2760283"/>
                <a:ext cx="395020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68F1C8D-415B-5255-C1ED-D9BBFD5AFBCA}"/>
                </a:ext>
              </a:extLst>
            </p:cNvPr>
            <p:cNvGrpSpPr/>
            <p:nvPr/>
          </p:nvGrpSpPr>
          <p:grpSpPr>
            <a:xfrm>
              <a:off x="1577336" y="2401968"/>
              <a:ext cx="440557" cy="708802"/>
              <a:chOff x="1780532" y="2960768"/>
              <a:chExt cx="440557" cy="708802"/>
            </a:xfrm>
          </p:grpSpPr>
          <p:cxnSp>
            <p:nvCxnSpPr>
              <p:cNvPr id="203" name="Elbow Connector 202">
                <a:extLst>
                  <a:ext uri="{FF2B5EF4-FFF2-40B4-BE49-F238E27FC236}">
                    <a16:creationId xmlns:a16="http://schemas.microsoft.com/office/drawing/2014/main" id="{697FAFCB-D26B-B045-ED5B-2A45B86444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711627" y="3160108"/>
                <a:ext cx="708802" cy="310122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5E68CA2-39C7-94BC-0FB1-5E4E44699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0532" y="3655540"/>
                <a:ext cx="130436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B3E2CA8-B770-1F7A-12BB-3D8B6E36E6BB}"/>
                </a:ext>
              </a:extLst>
            </p:cNvPr>
            <p:cNvGrpSpPr/>
            <p:nvPr/>
          </p:nvGrpSpPr>
          <p:grpSpPr>
            <a:xfrm>
              <a:off x="230959" y="1560797"/>
              <a:ext cx="10587687" cy="1852297"/>
              <a:chOff x="434155" y="2119597"/>
              <a:chExt cx="10587687" cy="1852297"/>
            </a:xfrm>
          </p:grpSpPr>
          <p:cxnSp>
            <p:nvCxnSpPr>
              <p:cNvPr id="206" name="Elbow Connector 205">
                <a:extLst>
                  <a:ext uri="{FF2B5EF4-FFF2-40B4-BE49-F238E27FC236}">
                    <a16:creationId xmlns:a16="http://schemas.microsoft.com/office/drawing/2014/main" id="{70394F8F-0089-94D4-CC68-ED7FDBD3E3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844655" y="-1285299"/>
                <a:ext cx="1846693" cy="8667694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non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Elbow Connector 206">
                <a:extLst>
                  <a:ext uri="{FF2B5EF4-FFF2-40B4-BE49-F238E27FC236}">
                    <a16:creationId xmlns:a16="http://schemas.microsoft.com/office/drawing/2014/main" id="{1DBF6BB6-51A5-ED39-2016-294918D2BE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-147367" y="2714004"/>
                <a:ext cx="1656098" cy="467284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494C81C0-E869-2530-DB6F-018700807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2026" y="3376628"/>
                <a:ext cx="1919816" cy="1125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Trapezoid 208">
              <a:extLst>
                <a:ext uri="{FF2B5EF4-FFF2-40B4-BE49-F238E27FC236}">
                  <a16:creationId xmlns:a16="http://schemas.microsoft.com/office/drawing/2014/main" id="{8D625DB3-43CD-0484-447C-1C8DC24D8737}"/>
                </a:ext>
              </a:extLst>
            </p:cNvPr>
            <p:cNvSpPr/>
            <p:nvPr/>
          </p:nvSpPr>
          <p:spPr>
            <a:xfrm rot="5400000">
              <a:off x="7315473" y="2979144"/>
              <a:ext cx="598172" cy="234496"/>
            </a:xfrm>
            <a:prstGeom prst="trapezoid">
              <a:avLst>
                <a:gd name="adj" fmla="val 62818"/>
              </a:avLst>
            </a:prstGeom>
            <a:noFill/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endPara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0" name="Trapezoid 209">
              <a:extLst>
                <a:ext uri="{FF2B5EF4-FFF2-40B4-BE49-F238E27FC236}">
                  <a16:creationId xmlns:a16="http://schemas.microsoft.com/office/drawing/2014/main" id="{09F93378-4C57-6599-25F5-1849F4EE0A97}"/>
                </a:ext>
              </a:extLst>
            </p:cNvPr>
            <p:cNvSpPr/>
            <p:nvPr/>
          </p:nvSpPr>
          <p:spPr>
            <a:xfrm rot="5400000">
              <a:off x="7315473" y="3750994"/>
              <a:ext cx="598172" cy="234496"/>
            </a:xfrm>
            <a:prstGeom prst="trapezoid">
              <a:avLst>
                <a:gd name="adj" fmla="val 62818"/>
              </a:avLst>
            </a:prstGeom>
            <a:noFill/>
            <a:ln w="349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endPara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1" name="Trapezoid 210">
              <a:extLst>
                <a:ext uri="{FF2B5EF4-FFF2-40B4-BE49-F238E27FC236}">
                  <a16:creationId xmlns:a16="http://schemas.microsoft.com/office/drawing/2014/main" id="{DD0FD929-4241-A25D-E8B0-CBDAD0E2DAF4}"/>
                </a:ext>
              </a:extLst>
            </p:cNvPr>
            <p:cNvSpPr/>
            <p:nvPr/>
          </p:nvSpPr>
          <p:spPr>
            <a:xfrm rot="5400000">
              <a:off x="427119" y="2951325"/>
              <a:ext cx="823357" cy="267680"/>
            </a:xfrm>
            <a:prstGeom prst="trapezoid">
              <a:avLst>
                <a:gd name="adj" fmla="val 85591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5F7F1D6C-280A-7BD2-56BC-C1F8A91B22FB}"/>
                </a:ext>
              </a:extLst>
            </p:cNvPr>
            <p:cNvGrpSpPr/>
            <p:nvPr/>
          </p:nvGrpSpPr>
          <p:grpSpPr>
            <a:xfrm>
              <a:off x="466423" y="1690196"/>
              <a:ext cx="2379144" cy="1271016"/>
              <a:chOff x="669619" y="2248996"/>
              <a:chExt cx="2379144" cy="1271016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6844859E-4D99-E613-9C0C-EC38866E82D1}"/>
                  </a:ext>
                </a:extLst>
              </p:cNvPr>
              <p:cNvGrpSpPr/>
              <p:nvPr/>
            </p:nvGrpSpPr>
            <p:grpSpPr>
              <a:xfrm>
                <a:off x="669619" y="2261061"/>
                <a:ext cx="2379144" cy="1241793"/>
                <a:chOff x="669619" y="2261061"/>
                <a:chExt cx="2379144" cy="1241793"/>
              </a:xfrm>
            </p:grpSpPr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C1246F51-901F-0C98-F94C-5720C6481E57}"/>
                    </a:ext>
                  </a:extLst>
                </p:cNvPr>
                <p:cNvGrpSpPr/>
                <p:nvPr/>
              </p:nvGrpSpPr>
              <p:grpSpPr>
                <a:xfrm>
                  <a:off x="672367" y="2261061"/>
                  <a:ext cx="2376396" cy="486079"/>
                  <a:chOff x="672367" y="2261061"/>
                  <a:chExt cx="2376396" cy="486079"/>
                </a:xfrm>
              </p:grpSpPr>
              <p:cxnSp>
                <p:nvCxnSpPr>
                  <p:cNvPr id="217" name="Elbow Connector 216">
                    <a:extLst>
                      <a:ext uri="{FF2B5EF4-FFF2-40B4-BE49-F238E27FC236}">
                        <a16:creationId xmlns:a16="http://schemas.microsoft.com/office/drawing/2014/main" id="{7CAC5A1B-780B-403E-0BB6-8104EE12FA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67509" y="2261061"/>
                    <a:ext cx="181254" cy="486079"/>
                  </a:xfrm>
                  <a:prstGeom prst="bentConnector2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7E9E5ADF-8822-6FF6-4A64-7022647B9E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2367" y="2264558"/>
                    <a:ext cx="2371694" cy="0"/>
                  </a:xfrm>
                  <a:prstGeom prst="line">
                    <a:avLst/>
                  </a:prstGeom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9862BA09-E785-6C13-5787-88C4BC288F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9619" y="3502852"/>
                  <a:ext cx="274320" cy="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FE63300-BDA1-19BA-35BD-C5AF040D6D48}"/>
                  </a:ext>
                </a:extLst>
              </p:cNvPr>
              <p:cNvCxnSpPr/>
              <p:nvPr/>
            </p:nvCxnSpPr>
            <p:spPr>
              <a:xfrm flipH="1">
                <a:off x="675203" y="2248996"/>
                <a:ext cx="0" cy="127101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F4C1A17-C52B-F870-CBA0-40F4F09B2870}"/>
                </a:ext>
              </a:extLst>
            </p:cNvPr>
            <p:cNvSpPr txBox="1"/>
            <p:nvPr/>
          </p:nvSpPr>
          <p:spPr>
            <a:xfrm>
              <a:off x="5401750" y="4121196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clk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23942D3-7E65-D53D-2CB2-8566284F48D1}"/>
                </a:ext>
              </a:extLst>
            </p:cNvPr>
            <p:cNvCxnSpPr>
              <a:cxnSpLocks/>
            </p:cNvCxnSpPr>
            <p:nvPr/>
          </p:nvCxnSpPr>
          <p:spPr>
            <a:xfrm>
              <a:off x="5777563" y="3641630"/>
              <a:ext cx="57607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8C88289-6B83-9D5A-DA6C-14E081EA35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97" y="3409140"/>
              <a:ext cx="45720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D82F730-02DF-D4E8-5437-AA3595FF87BC}"/>
                </a:ext>
              </a:extLst>
            </p:cNvPr>
            <p:cNvSpPr txBox="1"/>
            <p:nvPr/>
          </p:nvSpPr>
          <p:spPr>
            <a:xfrm>
              <a:off x="8918670" y="2002101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+4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D24B726-359C-7E71-FFED-05EA8A2E3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0375" y="2119372"/>
              <a:ext cx="9144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Elbow Connector 223">
              <a:extLst>
                <a:ext uri="{FF2B5EF4-FFF2-40B4-BE49-F238E27FC236}">
                  <a16:creationId xmlns:a16="http://schemas.microsoft.com/office/drawing/2014/main" id="{99D31B5A-7025-7ACA-F618-A0A093546683}"/>
                </a:ext>
              </a:extLst>
            </p:cNvPr>
            <p:cNvCxnSpPr>
              <a:cxnSpLocks/>
            </p:cNvCxnSpPr>
            <p:nvPr/>
          </p:nvCxnSpPr>
          <p:spPr>
            <a:xfrm>
              <a:off x="7230749" y="2200049"/>
              <a:ext cx="2083883" cy="270244"/>
            </a:xfrm>
            <a:prstGeom prst="bentConnector3">
              <a:avLst>
                <a:gd name="adj1" fmla="val 85548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triangle" w="lg" len="lg"/>
            </a:ln>
            <a:effectLst>
              <a:glow rad="101600">
                <a:srgbClr val="00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Elbow Connector 224">
              <a:extLst>
                <a:ext uri="{FF2B5EF4-FFF2-40B4-BE49-F238E27FC236}">
                  <a16:creationId xmlns:a16="http://schemas.microsoft.com/office/drawing/2014/main" id="{55615C62-4C63-7F73-FEAA-181DAD7018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277" y="3118179"/>
              <a:ext cx="1489082" cy="274320"/>
            </a:xfrm>
            <a:prstGeom prst="bentConnector3">
              <a:avLst>
                <a:gd name="adj1" fmla="val 32806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9B0FF39-4440-22BF-453D-0ACC1ABE0EA6}"/>
                </a:ext>
              </a:extLst>
            </p:cNvPr>
            <p:cNvGrpSpPr/>
            <p:nvPr/>
          </p:nvGrpSpPr>
          <p:grpSpPr>
            <a:xfrm>
              <a:off x="4055975" y="1825965"/>
              <a:ext cx="7168896" cy="1027301"/>
              <a:chOff x="4055975" y="1825965"/>
              <a:chExt cx="7168896" cy="1027301"/>
            </a:xfrm>
            <a:effectLst>
              <a:glow rad="101600">
                <a:srgbClr val="000000">
                  <a:alpha val="61000"/>
                </a:srgbClr>
              </a:glow>
            </a:effectLst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1ABB21CA-CC2D-8B30-A951-7FFAF3C5557B}"/>
                  </a:ext>
                </a:extLst>
              </p:cNvPr>
              <p:cNvGrpSpPr/>
              <p:nvPr/>
            </p:nvGrpSpPr>
            <p:grpSpPr>
              <a:xfrm>
                <a:off x="4055975" y="1825965"/>
                <a:ext cx="7168896" cy="1027301"/>
                <a:chOff x="4070913" y="2238461"/>
                <a:chExt cx="7168896" cy="1027301"/>
              </a:xfrm>
              <a:effectLst/>
            </p:grpSpPr>
            <p:cxnSp>
              <p:nvCxnSpPr>
                <p:cNvPr id="229" name="Elbow Connector 228">
                  <a:extLst>
                    <a:ext uri="{FF2B5EF4-FFF2-40B4-BE49-F238E27FC236}">
                      <a16:creationId xmlns:a16="http://schemas.microsoft.com/office/drawing/2014/main" id="{E8920B80-449E-D2ED-F79F-9EA253C74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94344" y="2238461"/>
                  <a:ext cx="131515" cy="1027301"/>
                </a:xfrm>
                <a:prstGeom prst="bentConnector2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7EE6EAF9-3F70-FB03-463F-6079A5AB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70913" y="2242268"/>
                  <a:ext cx="7168896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8" name="Elbow Connector 227">
                <a:extLst>
                  <a:ext uri="{FF2B5EF4-FFF2-40B4-BE49-F238E27FC236}">
                    <a16:creationId xmlns:a16="http://schemas.microsoft.com/office/drawing/2014/main" id="{94CA9C32-1F7B-E67B-451E-77A3842DC3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875270" y="2014269"/>
                <a:ext cx="658616" cy="283745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DEA3C3B-6936-5E85-FA0C-361747DCBFC9}"/>
                </a:ext>
              </a:extLst>
            </p:cNvPr>
            <p:cNvGrpSpPr/>
            <p:nvPr/>
          </p:nvGrpSpPr>
          <p:grpSpPr>
            <a:xfrm>
              <a:off x="3795654" y="1690196"/>
              <a:ext cx="7613711" cy="3439441"/>
              <a:chOff x="3795654" y="1690196"/>
              <a:chExt cx="7613711" cy="3439441"/>
            </a:xfrm>
            <a:effectLst>
              <a:glow rad="101600">
                <a:srgbClr val="000000">
                  <a:alpha val="61000"/>
                </a:srgbClr>
              </a:glow>
            </a:effectLst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A5EC1B49-0501-5C4E-EDE1-71FD49AE8A7A}"/>
                  </a:ext>
                </a:extLst>
              </p:cNvPr>
              <p:cNvGrpSpPr/>
              <p:nvPr/>
            </p:nvGrpSpPr>
            <p:grpSpPr>
              <a:xfrm>
                <a:off x="3795654" y="1690196"/>
                <a:ext cx="7613711" cy="3439441"/>
                <a:chOff x="3814417" y="2281952"/>
                <a:chExt cx="7613711" cy="3439441"/>
              </a:xfrm>
              <a:effectLst/>
            </p:grpSpPr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02082BEB-29AD-853C-DAA7-32B9E0E304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4417" y="2297776"/>
                  <a:ext cx="7613711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 w="lg" len="lg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Elbow Connector 234">
                  <a:extLst>
                    <a:ext uri="{FF2B5EF4-FFF2-40B4-BE49-F238E27FC236}">
                      <a16:creationId xmlns:a16="http://schemas.microsoft.com/office/drawing/2014/main" id="{9CCD5D81-9C9A-D2ED-EA02-1BDC721AD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91937" y="2281952"/>
                  <a:ext cx="1030757" cy="3439441"/>
                </a:xfrm>
                <a:prstGeom prst="bentConnector2">
                  <a:avLst/>
                </a:prstGeom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3" name="Elbow Connector 232">
                <a:extLst>
                  <a:ext uri="{FF2B5EF4-FFF2-40B4-BE49-F238E27FC236}">
                    <a16:creationId xmlns:a16="http://schemas.microsoft.com/office/drawing/2014/main" id="{1616862B-EC92-EA17-00C2-4DD7767AE7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519475" y="2007011"/>
                <a:ext cx="1113842" cy="535651"/>
              </a:xfrm>
              <a:prstGeom prst="bentConnector2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5D8344B-945B-836D-9E6A-4BC9C6A0449D}"/>
                </a:ext>
              </a:extLst>
            </p:cNvPr>
            <p:cNvGrpSpPr/>
            <p:nvPr/>
          </p:nvGrpSpPr>
          <p:grpSpPr>
            <a:xfrm>
              <a:off x="10817904" y="2411805"/>
              <a:ext cx="267680" cy="873172"/>
              <a:chOff x="10468098" y="2970605"/>
              <a:chExt cx="267680" cy="873172"/>
            </a:xfrm>
          </p:grpSpPr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0B157C72-31A8-4BAD-B47B-72EA95A24B3F}"/>
                  </a:ext>
                </a:extLst>
              </p:cNvPr>
              <p:cNvSpPr/>
              <p:nvPr/>
            </p:nvSpPr>
            <p:spPr>
              <a:xfrm>
                <a:off x="10468098" y="3076083"/>
                <a:ext cx="158767" cy="1304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18 VAG Rounded Light   02390" pitchFamily="2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33ECDD7-5456-4C75-A885-02BFF6DEAB2E}"/>
                  </a:ext>
                </a:extLst>
              </p:cNvPr>
              <p:cNvSpPr/>
              <p:nvPr/>
            </p:nvSpPr>
            <p:spPr>
              <a:xfrm>
                <a:off x="10468098" y="3321131"/>
                <a:ext cx="158767" cy="1304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18 VAG Rounded Light   02390" pitchFamily="2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08B793-E38F-48C4-D697-2307B59B149C}"/>
                  </a:ext>
                </a:extLst>
              </p:cNvPr>
              <p:cNvSpPr/>
              <p:nvPr/>
            </p:nvSpPr>
            <p:spPr>
              <a:xfrm>
                <a:off x="10468098" y="3584336"/>
                <a:ext cx="158767" cy="1304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18 VAG Rounded Light   02390" pitchFamily="2" charset="0"/>
                </a:endParaRPr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719DE2D2-5F7D-589B-7D5C-18512B908CC5}"/>
                  </a:ext>
                </a:extLst>
              </p:cNvPr>
              <p:cNvSpPr/>
              <p:nvPr/>
            </p:nvSpPr>
            <p:spPr>
              <a:xfrm rot="5400000">
                <a:off x="10165352" y="3273351"/>
                <a:ext cx="873172" cy="267680"/>
              </a:xfrm>
              <a:prstGeom prst="trapezoid">
                <a:avLst>
                  <a:gd name="adj" fmla="val 62818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vert270"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2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C985A89-C0A7-8CC7-76E7-AB2A59B6F016}"/>
                </a:ext>
              </a:extLst>
            </p:cNvPr>
            <p:cNvSpPr/>
            <p:nvPr/>
          </p:nvSpPr>
          <p:spPr>
            <a:xfrm>
              <a:off x="4347250" y="2359276"/>
              <a:ext cx="1440473" cy="165509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dataW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1000"/>
                </a:spcBef>
              </a:pPr>
              <a:r>
                <a:rPr lang="en-US" sz="14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rsW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rsR1	dataR1</a:t>
              </a: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rsR2	</a:t>
              </a: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	dataR2</a:t>
              </a:r>
            </a:p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Reg[]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0033D8D8-C408-A904-422F-73344D7169BE}"/>
                </a:ext>
              </a:extLst>
            </p:cNvPr>
            <p:cNvSpPr txBox="1"/>
            <p:nvPr/>
          </p:nvSpPr>
          <p:spPr>
            <a:xfrm>
              <a:off x="6112180" y="2460383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rs1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EX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8C661D6-F586-23CC-7658-708D4B0C4FC6}"/>
                </a:ext>
              </a:extLst>
            </p:cNvPr>
            <p:cNvSpPr txBox="1"/>
            <p:nvPr/>
          </p:nvSpPr>
          <p:spPr>
            <a:xfrm>
              <a:off x="6020034" y="197105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PC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EX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3DC3D35-9E0E-3CBA-F84E-96C738F897BE}"/>
                </a:ext>
              </a:extLst>
            </p:cNvPr>
            <p:cNvSpPr txBox="1"/>
            <p:nvPr/>
          </p:nvSpPr>
          <p:spPr>
            <a:xfrm>
              <a:off x="8878660" y="2450516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PC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MEM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7024A0C-4A4A-79BE-17C6-F622E1BA68A0}"/>
                </a:ext>
              </a:extLst>
            </p:cNvPr>
            <p:cNvSpPr txBox="1"/>
            <p:nvPr/>
          </p:nvSpPr>
          <p:spPr>
            <a:xfrm>
              <a:off x="8757067" y="408306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rs2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MEM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061B98D-406B-1B42-C09A-741A5FCBBC45}"/>
                </a:ext>
              </a:extLst>
            </p:cNvPr>
            <p:cNvSpPr txBox="1"/>
            <p:nvPr/>
          </p:nvSpPr>
          <p:spPr>
            <a:xfrm>
              <a:off x="5980948" y="4889474"/>
              <a:ext cx="6367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inst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EX</a:t>
              </a:r>
              <a:endParaRPr lang="en-US" sz="2000" b="1" baseline="-25000" dirty="0">
                <a:solidFill>
                  <a:schemeClr val="accent1"/>
                </a:solidFill>
                <a:latin typeface="18 VAG Rounded Light   02390" pitchFamily="2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463945B-FFC6-1499-4D24-2E098A8ADD2D}"/>
                </a:ext>
              </a:extLst>
            </p:cNvPr>
            <p:cNvSpPr txBox="1"/>
            <p:nvPr/>
          </p:nvSpPr>
          <p:spPr>
            <a:xfrm>
              <a:off x="3097693" y="3422163"/>
              <a:ext cx="6367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inst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4B3B641-9656-F2A9-3D1B-73FE9CAF4C7C}"/>
                </a:ext>
              </a:extLst>
            </p:cNvPr>
            <p:cNvSpPr txBox="1"/>
            <p:nvPr/>
          </p:nvSpPr>
          <p:spPr>
            <a:xfrm>
              <a:off x="3094751" y="266042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PC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4DD9A45-1A2F-4AF4-096A-5DCFF98CC07A}"/>
                </a:ext>
              </a:extLst>
            </p:cNvPr>
            <p:cNvSpPr>
              <a:spLocks/>
            </p:cNvSpPr>
            <p:nvPr/>
          </p:nvSpPr>
          <p:spPr>
            <a:xfrm>
              <a:off x="9316523" y="2018788"/>
              <a:ext cx="644039" cy="603217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18 VAG Rounded Light   02390" pitchFamily="2" charset="0"/>
                </a:rPr>
                <a:t>add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9EF4F3D6-ED3A-2136-78DA-EDD584002344}"/>
                </a:ext>
              </a:extLst>
            </p:cNvPr>
            <p:cNvSpPr txBox="1"/>
            <p:nvPr/>
          </p:nvSpPr>
          <p:spPr>
            <a:xfrm>
              <a:off x="10365652" y="2036410"/>
              <a:ext cx="6367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PC+4</a:t>
              </a:r>
              <a:r>
                <a:rPr kumimoji="0" lang="en-US" sz="11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WB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5F14AC3-30EB-20A5-1B61-4FA441AB6BDA}"/>
                </a:ext>
              </a:extLst>
            </p:cNvPr>
            <p:cNvSpPr txBox="1"/>
            <p:nvPr/>
          </p:nvSpPr>
          <p:spPr>
            <a:xfrm>
              <a:off x="10317075" y="2589415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alu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WB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05A2D05-B54E-F260-4B45-CADF28C98999}"/>
                </a:ext>
              </a:extLst>
            </p:cNvPr>
            <p:cNvSpPr txBox="1"/>
            <p:nvPr/>
          </p:nvSpPr>
          <p:spPr>
            <a:xfrm>
              <a:off x="8748636" y="4889474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inst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MEM</a:t>
              </a:r>
              <a:endParaRPr lang="en-US" sz="2000" b="1" baseline="-25000" dirty="0">
                <a:solidFill>
                  <a:schemeClr val="accent6"/>
                </a:solidFill>
                <a:latin typeface="18 VAG Rounded Light   02390" pitchFamily="2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5B914EF-26A2-B2C1-8F1E-C5F383F620D4}"/>
                </a:ext>
              </a:extLst>
            </p:cNvPr>
            <p:cNvSpPr txBox="1"/>
            <p:nvPr/>
          </p:nvSpPr>
          <p:spPr>
            <a:xfrm>
              <a:off x="10353784" y="5118502"/>
              <a:ext cx="6367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inst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WB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F1B2DFD-7EC8-85D5-D113-0911E0C581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351" y="1236527"/>
              <a:ext cx="0" cy="4297680"/>
            </a:xfrm>
            <a:prstGeom prst="line">
              <a:avLst/>
            </a:prstGeom>
            <a:ln w="28575">
              <a:solidFill>
                <a:schemeClr val="accent4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9CC0578-605F-B551-5DE3-8DEBB215D733}"/>
                </a:ext>
              </a:extLst>
            </p:cNvPr>
            <p:cNvCxnSpPr>
              <a:cxnSpLocks/>
            </p:cNvCxnSpPr>
            <p:nvPr/>
          </p:nvCxnSpPr>
          <p:spPr>
            <a:xfrm>
              <a:off x="8726272" y="1236527"/>
              <a:ext cx="0" cy="4297680"/>
            </a:xfrm>
            <a:prstGeom prst="line">
              <a:avLst/>
            </a:prstGeom>
            <a:ln w="28575">
              <a:solidFill>
                <a:schemeClr val="accent4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8C87FE1-B6F9-54E9-2166-4F018EC24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313389" y="1236527"/>
              <a:ext cx="0" cy="429768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461A7A09-E99B-DB9D-0A2C-A1BA8A6B6C1B}"/>
                </a:ext>
              </a:extLst>
            </p:cNvPr>
            <p:cNvGrpSpPr/>
            <p:nvPr/>
          </p:nvGrpSpPr>
          <p:grpSpPr>
            <a:xfrm>
              <a:off x="5897655" y="1951728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111883CB-BE10-E259-3323-599086347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59" name="Isosceles Triangle 58">
                <a:extLst>
                  <a:ext uri="{FF2B5EF4-FFF2-40B4-BE49-F238E27FC236}">
                    <a16:creationId xmlns:a16="http://schemas.microsoft.com/office/drawing/2014/main" id="{1B151DCD-1CC6-4864-24E9-3A46685ABDE8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E47F468-A5AF-590E-BB4A-B71174BBBDEB}"/>
                </a:ext>
              </a:extLst>
            </p:cNvPr>
            <p:cNvGrpSpPr/>
            <p:nvPr/>
          </p:nvGrpSpPr>
          <p:grpSpPr>
            <a:xfrm>
              <a:off x="5897655" y="2834279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8FDD0216-BE44-1237-DC02-0E66314C8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62" name="Isosceles Triangle 58">
                <a:extLst>
                  <a:ext uri="{FF2B5EF4-FFF2-40B4-BE49-F238E27FC236}">
                    <a16:creationId xmlns:a16="http://schemas.microsoft.com/office/drawing/2014/main" id="{CD45ECB9-DAAD-9BC5-C093-63EA38D21D94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D50D3E43-88BD-39A6-6E35-D70ECBF4F1A7}"/>
                </a:ext>
              </a:extLst>
            </p:cNvPr>
            <p:cNvGrpSpPr/>
            <p:nvPr/>
          </p:nvGrpSpPr>
          <p:grpSpPr>
            <a:xfrm>
              <a:off x="5897655" y="4196451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BA98E666-AF67-7FAC-7825-1B042FA9B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65" name="Isosceles Triangle 58">
                <a:extLst>
                  <a:ext uri="{FF2B5EF4-FFF2-40B4-BE49-F238E27FC236}">
                    <a16:creationId xmlns:a16="http://schemas.microsoft.com/office/drawing/2014/main" id="{1C7EB34C-C3ED-E52B-CBBE-19437E5937E4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B72437C-CEFF-B325-1295-FF11F6B70829}"/>
                </a:ext>
              </a:extLst>
            </p:cNvPr>
            <p:cNvGrpSpPr/>
            <p:nvPr/>
          </p:nvGrpSpPr>
          <p:grpSpPr>
            <a:xfrm>
              <a:off x="5897655" y="4886204"/>
              <a:ext cx="110985" cy="511591"/>
              <a:chOff x="959047" y="3126189"/>
              <a:chExt cx="415675" cy="914792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15B9CBC-C64C-5E95-20C9-7ADFA26F1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68" name="Isosceles Triangle 58">
                <a:extLst>
                  <a:ext uri="{FF2B5EF4-FFF2-40B4-BE49-F238E27FC236}">
                    <a16:creationId xmlns:a16="http://schemas.microsoft.com/office/drawing/2014/main" id="{E14E5A7A-6A57-6FF7-4F55-6DD42F89535E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94D7CEF-30CA-1629-C5C4-2C67BA8BF0F1}"/>
                </a:ext>
              </a:extLst>
            </p:cNvPr>
            <p:cNvGrpSpPr/>
            <p:nvPr/>
          </p:nvGrpSpPr>
          <p:grpSpPr>
            <a:xfrm>
              <a:off x="5897655" y="3455448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33249C8-FE7E-2E0F-0B42-24113105D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71" name="Isosceles Triangle 58">
                <a:extLst>
                  <a:ext uri="{FF2B5EF4-FFF2-40B4-BE49-F238E27FC236}">
                    <a16:creationId xmlns:a16="http://schemas.microsoft.com/office/drawing/2014/main" id="{95706798-CB1A-3FA8-0977-503C83835665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8FEA2C0-A74B-7E47-3A1B-D1FD0ADDF5FB}"/>
                </a:ext>
              </a:extLst>
            </p:cNvPr>
            <p:cNvGrpSpPr/>
            <p:nvPr/>
          </p:nvGrpSpPr>
          <p:grpSpPr>
            <a:xfrm>
              <a:off x="8682178" y="4886204"/>
              <a:ext cx="110985" cy="511591"/>
              <a:chOff x="959047" y="3126189"/>
              <a:chExt cx="415675" cy="91479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1BD9507A-673C-5D18-C381-FB395335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74" name="Isosceles Triangle 58">
                <a:extLst>
                  <a:ext uri="{FF2B5EF4-FFF2-40B4-BE49-F238E27FC236}">
                    <a16:creationId xmlns:a16="http://schemas.microsoft.com/office/drawing/2014/main" id="{1AD338CD-3FE4-6F4C-ADF0-41A6458F3F57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6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7ED1224-8BC8-C488-3B0B-0DCC6627BA4F}"/>
                </a:ext>
              </a:extLst>
            </p:cNvPr>
            <p:cNvGrpSpPr/>
            <p:nvPr/>
          </p:nvGrpSpPr>
          <p:grpSpPr>
            <a:xfrm>
              <a:off x="8682178" y="3763782"/>
              <a:ext cx="110985" cy="511591"/>
              <a:chOff x="959047" y="3126189"/>
              <a:chExt cx="415675" cy="91479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E3EC6B29-3869-C064-1811-2CEA8BFCA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77" name="Isosceles Triangle 58">
                <a:extLst>
                  <a:ext uri="{FF2B5EF4-FFF2-40B4-BE49-F238E27FC236}">
                    <a16:creationId xmlns:a16="http://schemas.microsoft.com/office/drawing/2014/main" id="{9CFB2B06-A607-833E-A506-C56DC708A73A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7E20333-4061-DD14-A05F-3F19033ABD0F}"/>
                </a:ext>
              </a:extLst>
            </p:cNvPr>
            <p:cNvGrpSpPr/>
            <p:nvPr/>
          </p:nvGrpSpPr>
          <p:grpSpPr>
            <a:xfrm>
              <a:off x="8682178" y="3151687"/>
              <a:ext cx="110985" cy="511591"/>
              <a:chOff x="959047" y="3126189"/>
              <a:chExt cx="415675" cy="91479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10361E7-9954-7D9F-7009-FEAEBB674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accent6"/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80" name="Isosceles Triangle 58">
                <a:extLst>
                  <a:ext uri="{FF2B5EF4-FFF2-40B4-BE49-F238E27FC236}">
                    <a16:creationId xmlns:a16="http://schemas.microsoft.com/office/drawing/2014/main" id="{9FE236D8-B98D-2224-7A2E-E3F929E1F016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6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59FEE809-B1CF-12FC-BF0A-DB9D63662210}"/>
                </a:ext>
              </a:extLst>
            </p:cNvPr>
            <p:cNvGrpSpPr/>
            <p:nvPr/>
          </p:nvGrpSpPr>
          <p:grpSpPr>
            <a:xfrm>
              <a:off x="10262189" y="1930313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E97804C0-251D-F608-DDF1-AC943B2AB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83" name="Isosceles Triangle 58">
                <a:extLst>
                  <a:ext uri="{FF2B5EF4-FFF2-40B4-BE49-F238E27FC236}">
                    <a16:creationId xmlns:a16="http://schemas.microsoft.com/office/drawing/2014/main" id="{8D7792EA-B7B8-4107-9B0D-4AAFBD4DC3BB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DDC35020-5BA3-B894-239D-C0B14BDA6611}"/>
                </a:ext>
              </a:extLst>
            </p:cNvPr>
            <p:cNvGrpSpPr/>
            <p:nvPr/>
          </p:nvGrpSpPr>
          <p:grpSpPr>
            <a:xfrm>
              <a:off x="10262189" y="2498313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742C3BE4-744C-0CE6-595E-F8624A3AB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86" name="Isosceles Triangle 58">
                <a:extLst>
                  <a:ext uri="{FF2B5EF4-FFF2-40B4-BE49-F238E27FC236}">
                    <a16:creationId xmlns:a16="http://schemas.microsoft.com/office/drawing/2014/main" id="{3D27894D-9FA0-3703-93C8-69ABAFAA8686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28E445A3-3173-8E2C-F16E-A76EF9026631}"/>
                </a:ext>
              </a:extLst>
            </p:cNvPr>
            <p:cNvGrpSpPr/>
            <p:nvPr/>
          </p:nvGrpSpPr>
          <p:grpSpPr>
            <a:xfrm>
              <a:off x="10262189" y="3066312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0448A387-E7E8-69E3-634E-89154C409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89" name="Isosceles Triangle 58">
                <a:extLst>
                  <a:ext uri="{FF2B5EF4-FFF2-40B4-BE49-F238E27FC236}">
                    <a16:creationId xmlns:a16="http://schemas.microsoft.com/office/drawing/2014/main" id="{4EA57DB8-B8AA-3E19-182A-91CD560978EB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7446C85E-6F14-4FC9-3ACC-B0A40CBE6D30}"/>
                </a:ext>
              </a:extLst>
            </p:cNvPr>
            <p:cNvGrpSpPr/>
            <p:nvPr/>
          </p:nvGrpSpPr>
          <p:grpSpPr>
            <a:xfrm>
              <a:off x="8682178" y="1951728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839B271C-F140-11FD-BCFE-58234B92A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92" name="Isosceles Triangle 58">
                <a:extLst>
                  <a:ext uri="{FF2B5EF4-FFF2-40B4-BE49-F238E27FC236}">
                    <a16:creationId xmlns:a16="http://schemas.microsoft.com/office/drawing/2014/main" id="{BA36327F-B48A-9AB5-58E8-4F7F876B1CB2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6E89B771-38DC-CCEF-F4EB-E78E8857B781}"/>
                </a:ext>
              </a:extLst>
            </p:cNvPr>
            <p:cNvGrpSpPr/>
            <p:nvPr/>
          </p:nvGrpSpPr>
          <p:grpSpPr>
            <a:xfrm>
              <a:off x="10262189" y="4886204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F3DEB58A-7A28-3711-22CE-5B6449E42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295" name="Isosceles Triangle 58">
                <a:extLst>
                  <a:ext uri="{FF2B5EF4-FFF2-40B4-BE49-F238E27FC236}">
                    <a16:creationId xmlns:a16="http://schemas.microsoft.com/office/drawing/2014/main" id="{B7650E7E-024D-1543-E702-D80EC5E1F2B3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F8C1BA5-35DE-B9AF-647E-3183143F17B4}"/>
                </a:ext>
              </a:extLst>
            </p:cNvPr>
            <p:cNvSpPr txBox="1"/>
            <p:nvPr/>
          </p:nvSpPr>
          <p:spPr>
            <a:xfrm>
              <a:off x="10317075" y="3198846"/>
              <a:ext cx="5517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mem</a:t>
              </a:r>
              <a:r>
                <a:rPr kumimoji="0" lang="en-US" sz="1100" b="1" i="0" u="none" strike="noStrike" kern="1200" cap="none" spc="0" normalizeH="0" baseline="-2500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WB</a:t>
              </a:r>
              <a:endParaRPr lang="en-US" sz="20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09E6FB3-B504-FBA0-DA51-DF07F6AF211F}"/>
                </a:ext>
              </a:extLst>
            </p:cNvPr>
            <p:cNvCxnSpPr>
              <a:cxnSpLocks/>
            </p:cNvCxnSpPr>
            <p:nvPr/>
          </p:nvCxnSpPr>
          <p:spPr>
            <a:xfrm>
              <a:off x="3035156" y="1236527"/>
              <a:ext cx="0" cy="393192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68358685-D3EC-4EBC-269E-9276B0F0BA48}"/>
                </a:ext>
              </a:extLst>
            </p:cNvPr>
            <p:cNvGrpSpPr/>
            <p:nvPr/>
          </p:nvGrpSpPr>
          <p:grpSpPr>
            <a:xfrm>
              <a:off x="2981904" y="2366394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1EB1D9-09D1-60EA-603D-9B59CA73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300" name="Isosceles Triangle 58">
                <a:extLst>
                  <a:ext uri="{FF2B5EF4-FFF2-40B4-BE49-F238E27FC236}">
                    <a16:creationId xmlns:a16="http://schemas.microsoft.com/office/drawing/2014/main" id="{7E49F31C-E9CC-DFF8-4453-4C9ECB453705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7E6F323F-9723-349B-A11F-49AE46FB1FE4}"/>
                </a:ext>
              </a:extLst>
            </p:cNvPr>
            <p:cNvGrpSpPr/>
            <p:nvPr/>
          </p:nvGrpSpPr>
          <p:grpSpPr>
            <a:xfrm>
              <a:off x="2981904" y="3097327"/>
              <a:ext cx="110985" cy="511591"/>
              <a:chOff x="959047" y="3126189"/>
              <a:chExt cx="415675" cy="914792"/>
            </a:xfrm>
            <a:solidFill>
              <a:schemeClr val="bg1">
                <a:lumMod val="75000"/>
              </a:schemeClr>
            </a:solidFill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BF5C70AC-EAC4-6EB3-B46C-8B4536439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047" y="3126189"/>
                <a:ext cx="415675" cy="914792"/>
              </a:xfrm>
              <a:prstGeom prst="rect">
                <a:avLst/>
              </a:prstGeom>
              <a:grp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68580" tIns="34290" rIns="68580" bIns="34290" anchor="ctr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endParaRPr>
              </a:p>
            </p:txBody>
          </p:sp>
          <p:sp>
            <p:nvSpPr>
              <p:cNvPr id="303" name="Isosceles Triangle 58">
                <a:extLst>
                  <a:ext uri="{FF2B5EF4-FFF2-40B4-BE49-F238E27FC236}">
                    <a16:creationId xmlns:a16="http://schemas.microsoft.com/office/drawing/2014/main" id="{6077EED7-CB95-D4B7-F341-7889AE8551BF}"/>
                  </a:ext>
                </a:extLst>
              </p:cNvPr>
              <p:cNvSpPr/>
              <p:nvPr/>
            </p:nvSpPr>
            <p:spPr>
              <a:xfrm>
                <a:off x="1069894" y="3868203"/>
                <a:ext cx="221693" cy="172777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18 VAG Rounded Light   02390" pitchFamily="2" charset="0"/>
                </a:endParaRPr>
              </a:p>
            </p:txBody>
          </p:sp>
        </p:grp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73584C3-2104-4980-2F6F-E7D9ECCCBC7C}"/>
              </a:ext>
            </a:extLst>
          </p:cNvPr>
          <p:cNvGrpSpPr/>
          <p:nvPr/>
        </p:nvGrpSpPr>
        <p:grpSpPr>
          <a:xfrm>
            <a:off x="6486828" y="2618445"/>
            <a:ext cx="2618428" cy="3164424"/>
            <a:chOff x="6486828" y="2618445"/>
            <a:chExt cx="2618428" cy="3164424"/>
          </a:xfrm>
        </p:grpSpPr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AAF03E0C-5FF2-5700-72E6-182211BF4A8F}"/>
                </a:ext>
              </a:extLst>
            </p:cNvPr>
            <p:cNvCxnSpPr/>
            <p:nvPr/>
          </p:nvCxnSpPr>
          <p:spPr>
            <a:xfrm>
              <a:off x="6486828" y="5141641"/>
              <a:ext cx="0" cy="631785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4D1C035E-1E7E-0506-FC2A-F5901E1C35D1}"/>
                </a:ext>
              </a:extLst>
            </p:cNvPr>
            <p:cNvCxnSpPr/>
            <p:nvPr/>
          </p:nvCxnSpPr>
          <p:spPr>
            <a:xfrm>
              <a:off x="9105256" y="5151084"/>
              <a:ext cx="0" cy="631785"/>
            </a:xfrm>
            <a:prstGeom prst="straightConnector1">
              <a:avLst/>
            </a:prstGeom>
            <a:ln w="28575">
              <a:solidFill>
                <a:schemeClr val="accent6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AE9A650-1D80-3D01-EDEC-B81E2A76130C}"/>
                </a:ext>
              </a:extLst>
            </p:cNvPr>
            <p:cNvGrpSpPr/>
            <p:nvPr/>
          </p:nvGrpSpPr>
          <p:grpSpPr>
            <a:xfrm>
              <a:off x="7280139" y="2618445"/>
              <a:ext cx="1623547" cy="1226590"/>
              <a:chOff x="7280139" y="2618445"/>
              <a:chExt cx="1623547" cy="1226590"/>
            </a:xfrm>
            <a:effectLst>
              <a:glow rad="88900">
                <a:srgbClr val="001C39">
                  <a:alpha val="40000"/>
                </a:srgbClr>
              </a:glow>
            </a:effectLst>
          </p:grpSpPr>
          <p:cxnSp>
            <p:nvCxnSpPr>
              <p:cNvPr id="311" name="Elbow Connector 310">
                <a:extLst>
                  <a:ext uri="{FF2B5EF4-FFF2-40B4-BE49-F238E27FC236}">
                    <a16:creationId xmlns:a16="http://schemas.microsoft.com/office/drawing/2014/main" id="{2555D580-F1B1-F496-CFB7-2F1425EF1D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687587" y="2213789"/>
                <a:ext cx="808652" cy="1623547"/>
              </a:xfrm>
              <a:prstGeom prst="bentConnector2">
                <a:avLst/>
              </a:prstGeom>
              <a:ln w="28575">
                <a:solidFill>
                  <a:schemeClr val="accent6"/>
                </a:solidFill>
                <a:headEnd type="oval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Elbow Connector 314">
                <a:extLst>
                  <a:ext uri="{FF2B5EF4-FFF2-40B4-BE49-F238E27FC236}">
                    <a16:creationId xmlns:a16="http://schemas.microsoft.com/office/drawing/2014/main" id="{7ED18156-8B9A-A680-0013-D6C2645C0F8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7705" y="2738391"/>
                <a:ext cx="438328" cy="198436"/>
              </a:xfrm>
              <a:prstGeom prst="bentConnector2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Elbow Connector 346">
                <a:extLst>
                  <a:ext uri="{FF2B5EF4-FFF2-40B4-BE49-F238E27FC236}">
                    <a16:creationId xmlns:a16="http://schemas.microsoft.com/office/drawing/2014/main" id="{F630B55D-7DEA-FDD2-A088-CDAA98B935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991969" y="3327865"/>
                <a:ext cx="812522" cy="221817"/>
              </a:xfrm>
              <a:prstGeom prst="bentConnector2">
                <a:avLst/>
              </a:prstGeom>
              <a:ln w="28575">
                <a:solidFill>
                  <a:schemeClr val="accent6"/>
                </a:solidFill>
                <a:headEnd type="oval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id="{75C61577-A0CD-68A0-6D1B-A0243595AFEB}"/>
              </a:ext>
            </a:extLst>
          </p:cNvPr>
          <p:cNvSpPr/>
          <p:nvPr/>
        </p:nvSpPr>
        <p:spPr>
          <a:xfrm>
            <a:off x="5741685" y="5773426"/>
            <a:ext cx="3570301" cy="548685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Forwarding Control Logic</a:t>
            </a:r>
          </a:p>
        </p:txBody>
      </p: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27585E5-2F03-EDC6-7E34-7F3D5890A8D8}"/>
              </a:ext>
            </a:extLst>
          </p:cNvPr>
          <p:cNvCxnSpPr>
            <a:cxnSpLocks/>
            <a:endCxn id="210" idx="3"/>
          </p:cNvCxnSpPr>
          <p:nvPr/>
        </p:nvCxnSpPr>
        <p:spPr>
          <a:xfrm flipV="1">
            <a:off x="7606661" y="4093675"/>
            <a:ext cx="0" cy="1679751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Elbow Connector 356">
            <a:extLst>
              <a:ext uri="{FF2B5EF4-FFF2-40B4-BE49-F238E27FC236}">
                <a16:creationId xmlns:a16="http://schemas.microsoft.com/office/drawing/2014/main" id="{25E94B37-E780-E091-17AC-392568B34628}"/>
              </a:ext>
            </a:extLst>
          </p:cNvPr>
          <p:cNvCxnSpPr>
            <a:cxnSpLocks/>
            <a:endCxn id="209" idx="3"/>
          </p:cNvCxnSpPr>
          <p:nvPr/>
        </p:nvCxnSpPr>
        <p:spPr>
          <a:xfrm rot="16200000" flipV="1">
            <a:off x="6513978" y="4422407"/>
            <a:ext cx="2451601" cy="250437"/>
          </a:xfrm>
          <a:prstGeom prst="bentConnector3">
            <a:avLst>
              <a:gd name="adj1" fmla="val 92019"/>
            </a:avLst>
          </a:prstGeom>
          <a:ln w="12700">
            <a:solidFill>
              <a:schemeClr val="accent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4F8FD5E3-559F-4B05-2581-8B0258D39C0E}"/>
              </a:ext>
            </a:extLst>
          </p:cNvPr>
          <p:cNvSpPr txBox="1"/>
          <p:nvPr/>
        </p:nvSpPr>
        <p:spPr>
          <a:xfrm>
            <a:off x="7331288" y="5771497"/>
            <a:ext cx="449161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Bsel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1E7E2F6E-802A-134E-EBAD-137A0C92B08A}"/>
              </a:ext>
            </a:extLst>
          </p:cNvPr>
          <p:cNvSpPr txBox="1"/>
          <p:nvPr/>
        </p:nvSpPr>
        <p:spPr>
          <a:xfrm>
            <a:off x="7727087" y="5763290"/>
            <a:ext cx="460382" cy="251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 err="1">
                <a:solidFill>
                  <a:schemeClr val="accent3"/>
                </a:solidFill>
                <a:latin typeface="18 VAG Rounded Light   02390" pitchFamily="2" charset="0"/>
              </a:rPr>
              <a:t>Asel</a:t>
            </a:r>
            <a:endParaRPr lang="en-US" sz="12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B0DF298B-5D11-906D-F270-E03780AD08A2}"/>
              </a:ext>
            </a:extLst>
          </p:cNvPr>
          <p:cNvSpPr txBox="1"/>
          <p:nvPr/>
        </p:nvSpPr>
        <p:spPr>
          <a:xfrm>
            <a:off x="9432411" y="5611102"/>
            <a:ext cx="2631311" cy="88056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2000" dirty="0">
                <a:latin typeface="18 VAG Rounded Light   02390" pitchFamily="2" charset="0"/>
              </a:rPr>
              <a:t>If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instMEM</a:t>
            </a:r>
            <a:r>
              <a:rPr lang="en-US" sz="2000" dirty="0" err="1">
                <a:latin typeface="18 VAG Rounded Light   02390" pitchFamily="2" charset="0"/>
              </a:rPr>
              <a:t>’s</a:t>
            </a:r>
            <a:r>
              <a:rPr lang="en-US" sz="2000" dirty="0">
                <a:latin typeface="18 VAG Rounded Light   02390" pitchFamily="2" charset="0"/>
              </a:rPr>
              <a:t> </a:t>
            </a:r>
            <a:r>
              <a:rPr lang="en-US" sz="2000" dirty="0" err="1">
                <a:latin typeface="18 VAG Rounded Light   02390" pitchFamily="2" charset="0"/>
              </a:rPr>
              <a:t>dest</a:t>
            </a:r>
            <a:r>
              <a:rPr lang="en-US" sz="2000" dirty="0">
                <a:latin typeface="18 VAG Rounded Light   02390" pitchFamily="2" charset="0"/>
              </a:rPr>
              <a:t>. is one of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instEX</a:t>
            </a:r>
            <a:r>
              <a:rPr lang="en-US" sz="2000" dirty="0">
                <a:latin typeface="18 VAG Rounded Light   02390" pitchFamily="2" charset="0"/>
              </a:rPr>
              <a:t> source operands, forward it.</a:t>
            </a:r>
          </a:p>
        </p:txBody>
      </p:sp>
      <p:pic>
        <p:nvPicPr>
          <p:cNvPr id="384" name="Picture 383">
            <a:extLst>
              <a:ext uri="{FF2B5EF4-FFF2-40B4-BE49-F238E27FC236}">
                <a16:creationId xmlns:a16="http://schemas.microsoft.com/office/drawing/2014/main" id="{9C85169D-D04A-4DD2-90EE-7C8BD0BB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3" y="5257505"/>
            <a:ext cx="4313496" cy="13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360" grpId="0"/>
      <p:bldP spid="3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8" name="Google Shape;4058;p57"/>
          <p:cNvCxnSpPr/>
          <p:nvPr/>
        </p:nvCxnSpPr>
        <p:spPr>
          <a:xfrm>
            <a:off x="5799009" y="3047121"/>
            <a:ext cx="4065" cy="2026564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9" name="Google Shape;4059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74133" tIns="87067" rIns="174133" bIns="87067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Pipelined RV32I Datapath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0" name="Google Shape;4060;p57"/>
          <p:cNvCxnSpPr/>
          <p:nvPr/>
        </p:nvCxnSpPr>
        <p:spPr>
          <a:xfrm>
            <a:off x="5378244" y="3059607"/>
            <a:ext cx="23460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1" name="Google Shape;4061;p57"/>
          <p:cNvSpPr/>
          <p:nvPr/>
        </p:nvSpPr>
        <p:spPr>
          <a:xfrm>
            <a:off x="4539217" y="1574605"/>
            <a:ext cx="335427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</a:t>
            </a:r>
            <a:endParaRPr sz="1800" dirty="0"/>
          </a:p>
        </p:txBody>
      </p:sp>
      <p:sp>
        <p:nvSpPr>
          <p:cNvPr id="4062" name="Google Shape;4062;p57"/>
          <p:cNvSpPr/>
          <p:nvPr/>
        </p:nvSpPr>
        <p:spPr>
          <a:xfrm>
            <a:off x="5014831" y="1583395"/>
            <a:ext cx="363413" cy="629291"/>
          </a:xfrm>
          <a:custGeom>
            <a:avLst/>
            <a:gdLst/>
            <a:ahLst/>
            <a:cxnLst/>
            <a:rect l="l" t="t" r="r" b="b"/>
            <a:pathLst>
              <a:path w="241" h="385" extrusionOk="0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3" name="Google Shape;4063;p57"/>
          <p:cNvCxnSpPr/>
          <p:nvPr/>
        </p:nvCxnSpPr>
        <p:spPr>
          <a:xfrm>
            <a:off x="4874753" y="1735776"/>
            <a:ext cx="132519" cy="134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4" name="Google Shape;4064;p57"/>
          <p:cNvSpPr/>
          <p:nvPr/>
        </p:nvSpPr>
        <p:spPr>
          <a:xfrm>
            <a:off x="4961552" y="1654655"/>
            <a:ext cx="467142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sz="1800" dirty="0"/>
          </a:p>
        </p:txBody>
      </p:sp>
      <p:sp>
        <p:nvSpPr>
          <p:cNvPr id="4065" name="Google Shape;4065;p57"/>
          <p:cNvSpPr/>
          <p:nvPr/>
        </p:nvSpPr>
        <p:spPr>
          <a:xfrm>
            <a:off x="3888409" y="3351478"/>
            <a:ext cx="430858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clk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6" name="Google Shape;4066;p57"/>
          <p:cNvCxnSpPr/>
          <p:nvPr/>
        </p:nvCxnSpPr>
        <p:spPr>
          <a:xfrm>
            <a:off x="4157125" y="3236666"/>
            <a:ext cx="0" cy="18767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7" name="Google Shape;4067;p57"/>
          <p:cNvSpPr/>
          <p:nvPr/>
        </p:nvSpPr>
        <p:spPr>
          <a:xfrm rot="10800000" flipH="1">
            <a:off x="4271813" y="2827393"/>
            <a:ext cx="312548" cy="60959"/>
          </a:xfrm>
          <a:custGeom>
            <a:avLst/>
            <a:gdLst/>
            <a:ahLst/>
            <a:cxnLst/>
            <a:rect l="l" t="t" r="r" b="b"/>
            <a:pathLst>
              <a:path w="193" h="1" extrusionOk="0">
                <a:moveTo>
                  <a:pt x="0" y="0"/>
                </a:moveTo>
                <a:lnTo>
                  <a:pt x="144" y="0"/>
                </a:lnTo>
                <a:lnTo>
                  <a:pt x="19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57"/>
          <p:cNvSpPr/>
          <p:nvPr/>
        </p:nvSpPr>
        <p:spPr>
          <a:xfrm>
            <a:off x="4586173" y="2565096"/>
            <a:ext cx="772724" cy="1320523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9" name="Google Shape;4069;p57"/>
          <p:cNvSpPr/>
          <p:nvPr/>
        </p:nvSpPr>
        <p:spPr>
          <a:xfrm>
            <a:off x="4770911" y="2695807"/>
            <a:ext cx="565797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57"/>
          <p:cNvSpPr/>
          <p:nvPr/>
        </p:nvSpPr>
        <p:spPr>
          <a:xfrm>
            <a:off x="4777045" y="2906533"/>
            <a:ext cx="509067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</a:t>
            </a:r>
            <a:endParaRPr sz="917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1" name="Google Shape;4071;p57"/>
          <p:cNvSpPr/>
          <p:nvPr/>
        </p:nvSpPr>
        <p:spPr>
          <a:xfrm>
            <a:off x="4657797" y="3539660"/>
            <a:ext cx="616604" cy="2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IMEM</a:t>
            </a:r>
            <a:endParaRPr sz="1800"/>
          </a:p>
        </p:txBody>
      </p:sp>
      <p:sp>
        <p:nvSpPr>
          <p:cNvPr id="4072" name="Google Shape;4072;p57"/>
          <p:cNvSpPr/>
          <p:nvPr/>
        </p:nvSpPr>
        <p:spPr>
          <a:xfrm>
            <a:off x="10541201" y="2777768"/>
            <a:ext cx="734577" cy="1320523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3" name="Google Shape;4073;p57"/>
          <p:cNvSpPr/>
          <p:nvPr/>
        </p:nvSpPr>
        <p:spPr>
          <a:xfrm>
            <a:off x="10552761" y="3176938"/>
            <a:ext cx="606288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p57"/>
          <p:cNvSpPr/>
          <p:nvPr/>
        </p:nvSpPr>
        <p:spPr>
          <a:xfrm>
            <a:off x="10543741" y="3687455"/>
            <a:ext cx="891744" cy="2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5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DMEM</a:t>
            </a:r>
            <a:endParaRPr sz="1800" dirty="0"/>
          </a:p>
        </p:txBody>
      </p:sp>
      <p:sp>
        <p:nvSpPr>
          <p:cNvPr id="4075" name="Google Shape;4075;p57"/>
          <p:cNvSpPr/>
          <p:nvPr/>
        </p:nvSpPr>
        <p:spPr>
          <a:xfrm>
            <a:off x="4020119" y="2408957"/>
            <a:ext cx="292315" cy="832111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57"/>
          <p:cNvSpPr/>
          <p:nvPr/>
        </p:nvSpPr>
        <p:spPr>
          <a:xfrm>
            <a:off x="4021141" y="2689953"/>
            <a:ext cx="434358" cy="2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167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 sz="1800" dirty="0"/>
          </a:p>
        </p:txBody>
      </p:sp>
      <p:sp>
        <p:nvSpPr>
          <p:cNvPr id="4077" name="Google Shape;4077;p57"/>
          <p:cNvSpPr/>
          <p:nvPr/>
        </p:nvSpPr>
        <p:spPr>
          <a:xfrm>
            <a:off x="4080294" y="3132651"/>
            <a:ext cx="111901" cy="110797"/>
          </a:xfrm>
          <a:custGeom>
            <a:avLst/>
            <a:gdLst/>
            <a:ahLst/>
            <a:cxnLst/>
            <a:rect l="l" t="t" r="r" b="b"/>
            <a:pathLst>
              <a:path w="49" h="49" extrusionOk="0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p57"/>
          <p:cNvSpPr/>
          <p:nvPr/>
        </p:nvSpPr>
        <p:spPr>
          <a:xfrm>
            <a:off x="4399582" y="2083469"/>
            <a:ext cx="610361" cy="795012"/>
          </a:xfrm>
          <a:custGeom>
            <a:avLst/>
            <a:gdLst/>
            <a:ahLst/>
            <a:cxnLst/>
            <a:rect l="l" t="t" r="r" b="b"/>
            <a:pathLst>
              <a:path w="168" h="333" extrusionOk="0">
                <a:moveTo>
                  <a:pt x="1" y="333"/>
                </a:moveTo>
                <a:lnTo>
                  <a:pt x="0" y="5"/>
                </a:lnTo>
                <a:lnTo>
                  <a:pt x="5" y="0"/>
                </a:lnTo>
                <a:lnTo>
                  <a:pt x="168" y="4"/>
                </a:lnTo>
              </a:path>
            </a:pathLst>
          </a:cu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9" name="Google Shape;4079;p57"/>
          <p:cNvSpPr/>
          <p:nvPr/>
        </p:nvSpPr>
        <p:spPr>
          <a:xfrm rot="10800000" flipH="1">
            <a:off x="5614318" y="2998778"/>
            <a:ext cx="1058029" cy="60959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0" name="Google Shape;4080;p57"/>
          <p:cNvSpPr/>
          <p:nvPr/>
        </p:nvSpPr>
        <p:spPr>
          <a:xfrm>
            <a:off x="5817335" y="3284927"/>
            <a:ext cx="862109" cy="73843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1" name="Google Shape;4081;p57"/>
          <p:cNvGrpSpPr/>
          <p:nvPr/>
        </p:nvGrpSpPr>
        <p:grpSpPr>
          <a:xfrm>
            <a:off x="9614190" y="2796650"/>
            <a:ext cx="525038" cy="974162"/>
            <a:chOff x="4068" y="1630"/>
            <a:chExt cx="285" cy="385"/>
          </a:xfrm>
        </p:grpSpPr>
        <p:sp>
          <p:nvSpPr>
            <p:cNvPr id="4082" name="Google Shape;4082;p57"/>
            <p:cNvSpPr/>
            <p:nvPr/>
          </p:nvSpPr>
          <p:spPr>
            <a:xfrm>
              <a:off x="4085" y="1630"/>
              <a:ext cx="241" cy="385"/>
            </a:xfrm>
            <a:custGeom>
              <a:avLst/>
              <a:gdLst/>
              <a:ahLst/>
              <a:cxnLst/>
              <a:rect l="l" t="t" r="r" b="b"/>
              <a:pathLst>
                <a:path w="241" h="385" extrusionOk="0">
                  <a:moveTo>
                    <a:pt x="0" y="0"/>
                  </a:moveTo>
                  <a:lnTo>
                    <a:pt x="0" y="160"/>
                  </a:lnTo>
                  <a:lnTo>
                    <a:pt x="48" y="192"/>
                  </a:lnTo>
                  <a:lnTo>
                    <a:pt x="0" y="224"/>
                  </a:lnTo>
                  <a:lnTo>
                    <a:pt x="0" y="384"/>
                  </a:lnTo>
                  <a:lnTo>
                    <a:pt x="240" y="288"/>
                  </a:lnTo>
                  <a:lnTo>
                    <a:pt x="240" y="96"/>
                  </a:ln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068" y="1718"/>
              <a:ext cx="285" cy="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533" tIns="27767" rIns="56533" bIns="27767" anchor="t" anchorCtr="0">
              <a:spAutoFit/>
            </a:bodyPr>
            <a:lstStyle/>
            <a:p>
              <a:r>
                <a:rPr lang="en-US" sz="15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ALU</a:t>
              </a:r>
              <a:endParaRPr sz="1800" dirty="0"/>
            </a:p>
          </p:txBody>
        </p:sp>
      </p:grpSp>
      <p:sp>
        <p:nvSpPr>
          <p:cNvPr id="4084" name="Google Shape;4084;p57"/>
          <p:cNvSpPr/>
          <p:nvPr/>
        </p:nvSpPr>
        <p:spPr>
          <a:xfrm>
            <a:off x="7519751" y="3922031"/>
            <a:ext cx="308712" cy="46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clk</a:t>
            </a:r>
            <a:endParaRPr sz="1333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p57"/>
          <p:cNvSpPr/>
          <p:nvPr/>
        </p:nvSpPr>
        <p:spPr>
          <a:xfrm>
            <a:off x="6692096" y="2010553"/>
            <a:ext cx="1169840" cy="191971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p57"/>
          <p:cNvSpPr/>
          <p:nvPr/>
        </p:nvSpPr>
        <p:spPr>
          <a:xfrm>
            <a:off x="6748989" y="3638920"/>
            <a:ext cx="620764" cy="51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 [ ]</a:t>
            </a:r>
            <a:endParaRPr sz="1800"/>
          </a:p>
        </p:txBody>
      </p:sp>
      <p:sp>
        <p:nvSpPr>
          <p:cNvPr id="4087" name="Google Shape;4087;p57"/>
          <p:cNvSpPr/>
          <p:nvPr/>
        </p:nvSpPr>
        <p:spPr>
          <a:xfrm>
            <a:off x="7859712" y="2986161"/>
            <a:ext cx="431072" cy="64832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8" name="Google Shape;4088;p57"/>
          <p:cNvCxnSpPr/>
          <p:nvPr/>
        </p:nvCxnSpPr>
        <p:spPr>
          <a:xfrm flipH="1">
            <a:off x="11975266" y="1398685"/>
            <a:ext cx="6325" cy="1229080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9" name="Google Shape;4089;p57"/>
          <p:cNvCxnSpPr/>
          <p:nvPr/>
        </p:nvCxnSpPr>
        <p:spPr>
          <a:xfrm>
            <a:off x="5975241" y="1372123"/>
            <a:ext cx="5998808" cy="8037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0" name="Google Shape;4090;p57"/>
          <p:cNvCxnSpPr/>
          <p:nvPr/>
        </p:nvCxnSpPr>
        <p:spPr>
          <a:xfrm>
            <a:off x="5958024" y="1375330"/>
            <a:ext cx="7541" cy="97441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1" name="Google Shape;4091;p57"/>
          <p:cNvSpPr/>
          <p:nvPr/>
        </p:nvSpPr>
        <p:spPr>
          <a:xfrm rot="10800000" flipH="1">
            <a:off x="5975240" y="2305082"/>
            <a:ext cx="704203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57"/>
          <p:cNvSpPr/>
          <p:nvPr/>
        </p:nvSpPr>
        <p:spPr>
          <a:xfrm>
            <a:off x="7453446" y="3815807"/>
            <a:ext cx="111901" cy="110797"/>
          </a:xfrm>
          <a:custGeom>
            <a:avLst/>
            <a:gdLst/>
            <a:ahLst/>
            <a:cxnLst/>
            <a:rect l="l" t="t" r="r" b="b"/>
            <a:pathLst>
              <a:path w="49" h="49" extrusionOk="0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3" name="Google Shape;4093;p57"/>
          <p:cNvCxnSpPr/>
          <p:nvPr/>
        </p:nvCxnSpPr>
        <p:spPr>
          <a:xfrm>
            <a:off x="7509395" y="3948346"/>
            <a:ext cx="0" cy="191559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4" name="Google Shape;4094;p57"/>
          <p:cNvSpPr/>
          <p:nvPr/>
        </p:nvSpPr>
        <p:spPr>
          <a:xfrm>
            <a:off x="6672750" y="3231769"/>
            <a:ext cx="683873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AddrB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57"/>
          <p:cNvSpPr/>
          <p:nvPr/>
        </p:nvSpPr>
        <p:spPr>
          <a:xfrm>
            <a:off x="6672750" y="2914269"/>
            <a:ext cx="719411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AddrA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57"/>
          <p:cNvSpPr/>
          <p:nvPr/>
        </p:nvSpPr>
        <p:spPr>
          <a:xfrm>
            <a:off x="7306765" y="2896033"/>
            <a:ext cx="754149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DataA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57"/>
          <p:cNvSpPr/>
          <p:nvPr/>
        </p:nvSpPr>
        <p:spPr>
          <a:xfrm>
            <a:off x="7306766" y="3287979"/>
            <a:ext cx="669776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57"/>
          <p:cNvSpPr/>
          <p:nvPr/>
        </p:nvSpPr>
        <p:spPr>
          <a:xfrm>
            <a:off x="6668562" y="2631843"/>
            <a:ext cx="715623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AddrD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57"/>
          <p:cNvSpPr/>
          <p:nvPr/>
        </p:nvSpPr>
        <p:spPr>
          <a:xfrm>
            <a:off x="6672751" y="2216510"/>
            <a:ext cx="686758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DataD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Google Shape;4100;p57"/>
          <p:cNvSpPr/>
          <p:nvPr/>
        </p:nvSpPr>
        <p:spPr>
          <a:xfrm>
            <a:off x="7861937" y="3455961"/>
            <a:ext cx="431072" cy="8636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57"/>
          <p:cNvSpPr/>
          <p:nvPr/>
        </p:nvSpPr>
        <p:spPr>
          <a:xfrm rot="5400000">
            <a:off x="9063519" y="3619205"/>
            <a:ext cx="669536" cy="153659"/>
          </a:xfrm>
          <a:prstGeom prst="trapezoid">
            <a:avLst>
              <a:gd name="adj" fmla="val 6270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57"/>
          <p:cNvSpPr/>
          <p:nvPr/>
        </p:nvSpPr>
        <p:spPr>
          <a:xfrm rot="10800000" flipH="1">
            <a:off x="9099044" y="3758347"/>
            <a:ext cx="189672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3" name="Google Shape;4103;p57"/>
          <p:cNvCxnSpPr/>
          <p:nvPr/>
        </p:nvCxnSpPr>
        <p:spPr>
          <a:xfrm flipH="1">
            <a:off x="9076871" y="3838975"/>
            <a:ext cx="4496" cy="78732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57"/>
          <p:cNvSpPr/>
          <p:nvPr/>
        </p:nvSpPr>
        <p:spPr>
          <a:xfrm>
            <a:off x="9504937" y="3628843"/>
            <a:ext cx="144823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5" name="Google Shape;4105;p57"/>
          <p:cNvGrpSpPr/>
          <p:nvPr/>
        </p:nvGrpSpPr>
        <p:grpSpPr>
          <a:xfrm>
            <a:off x="8232600" y="4267172"/>
            <a:ext cx="795005" cy="688902"/>
            <a:chOff x="3638021" y="2997994"/>
            <a:chExt cx="978942" cy="1063231"/>
          </a:xfrm>
        </p:grpSpPr>
        <p:sp>
          <p:nvSpPr>
            <p:cNvPr id="4106" name="Google Shape;4106;p57"/>
            <p:cNvSpPr/>
            <p:nvPr/>
          </p:nvSpPr>
          <p:spPr>
            <a:xfrm rot="5400000">
              <a:off x="3475806" y="3262909"/>
              <a:ext cx="1063231" cy="533401"/>
            </a:xfrm>
            <a:prstGeom prst="trapezoid">
              <a:avLst>
                <a:gd name="adj" fmla="val 30656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6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7"/>
            <p:cNvSpPr txBox="1"/>
            <p:nvPr/>
          </p:nvSpPr>
          <p:spPr>
            <a:xfrm>
              <a:off x="3638021" y="3059730"/>
              <a:ext cx="978942" cy="902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sz="1500" b="1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Imm</a:t>
              </a:r>
              <a:r>
                <a:rPr lang="en-US" sz="15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800" dirty="0"/>
            </a:p>
            <a:p>
              <a:r>
                <a:rPr lang="en-US" sz="15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</a:t>
              </a:r>
              <a:endParaRPr sz="1800" dirty="0"/>
            </a:p>
          </p:txBody>
        </p:sp>
      </p:grpSp>
      <p:sp>
        <p:nvSpPr>
          <p:cNvPr id="4108" name="Google Shape;4108;p57"/>
          <p:cNvSpPr/>
          <p:nvPr/>
        </p:nvSpPr>
        <p:spPr>
          <a:xfrm>
            <a:off x="5799490" y="5073686"/>
            <a:ext cx="4406463" cy="60959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9" name="Google Shape;4109;p57"/>
          <p:cNvCxnSpPr/>
          <p:nvPr/>
        </p:nvCxnSpPr>
        <p:spPr>
          <a:xfrm rot="10800000" flipH="1">
            <a:off x="8749181" y="4628611"/>
            <a:ext cx="329516" cy="3916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0" name="Google Shape;4110;p57"/>
          <p:cNvSpPr/>
          <p:nvPr/>
        </p:nvSpPr>
        <p:spPr>
          <a:xfrm>
            <a:off x="10722079" y="2868281"/>
            <a:ext cx="608240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1" name="Google Shape;4111;p57"/>
          <p:cNvCxnSpPr/>
          <p:nvPr/>
        </p:nvCxnSpPr>
        <p:spPr>
          <a:xfrm rot="10800000" flipH="1">
            <a:off x="11754969" y="2613873"/>
            <a:ext cx="62639" cy="371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2" name="Google Shape;4112;p57"/>
          <p:cNvSpPr/>
          <p:nvPr/>
        </p:nvSpPr>
        <p:spPr>
          <a:xfrm rot="5400000">
            <a:off x="11106280" y="2440823"/>
            <a:ext cx="1038483" cy="242263"/>
          </a:xfrm>
          <a:prstGeom prst="trapezoid">
            <a:avLst>
              <a:gd name="adj" fmla="val 6270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3" name="Google Shape;4113;p57"/>
          <p:cNvCxnSpPr/>
          <p:nvPr/>
        </p:nvCxnSpPr>
        <p:spPr>
          <a:xfrm>
            <a:off x="11298151" y="2888352"/>
            <a:ext cx="208967" cy="4777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4" name="Google Shape;4114;p57"/>
          <p:cNvCxnSpPr/>
          <p:nvPr/>
        </p:nvCxnSpPr>
        <p:spPr>
          <a:xfrm>
            <a:off x="10396751" y="1129209"/>
            <a:ext cx="2056" cy="2172057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5" name="Google Shape;4115;p57"/>
          <p:cNvCxnSpPr/>
          <p:nvPr/>
        </p:nvCxnSpPr>
        <p:spPr>
          <a:xfrm rot="10800000" flipH="1">
            <a:off x="10396725" y="2563357"/>
            <a:ext cx="1094700" cy="2980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6" name="Google Shape;4116;p57"/>
          <p:cNvSpPr/>
          <p:nvPr/>
        </p:nvSpPr>
        <p:spPr>
          <a:xfrm>
            <a:off x="10907589" y="4209799"/>
            <a:ext cx="546511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clk</a:t>
            </a:r>
            <a:endParaRPr sz="1333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57"/>
          <p:cNvSpPr/>
          <p:nvPr/>
        </p:nvSpPr>
        <p:spPr>
          <a:xfrm>
            <a:off x="11034775" y="3974008"/>
            <a:ext cx="111901" cy="110797"/>
          </a:xfrm>
          <a:custGeom>
            <a:avLst/>
            <a:gdLst/>
            <a:ahLst/>
            <a:cxnLst/>
            <a:rect l="l" t="t" r="r" b="b"/>
            <a:pathLst>
              <a:path w="49" h="49" extrusionOk="0">
                <a:moveTo>
                  <a:pt x="0" y="48"/>
                </a:moveTo>
                <a:lnTo>
                  <a:pt x="24" y="0"/>
                </a:lnTo>
                <a:lnTo>
                  <a:pt x="48" y="48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8" name="Google Shape;4118;p57"/>
          <p:cNvCxnSpPr/>
          <p:nvPr/>
        </p:nvCxnSpPr>
        <p:spPr>
          <a:xfrm>
            <a:off x="11100717" y="4075609"/>
            <a:ext cx="0" cy="191559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9" name="Google Shape;4119;p57"/>
          <p:cNvSpPr/>
          <p:nvPr/>
        </p:nvSpPr>
        <p:spPr>
          <a:xfrm rot="5400000">
            <a:off x="9001748" y="2732983"/>
            <a:ext cx="756801" cy="177533"/>
          </a:xfrm>
          <a:prstGeom prst="trapezoid">
            <a:avLst>
              <a:gd name="adj" fmla="val 6270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0" name="Google Shape;4120;p57"/>
          <p:cNvSpPr/>
          <p:nvPr/>
        </p:nvSpPr>
        <p:spPr>
          <a:xfrm>
            <a:off x="9504918" y="2986162"/>
            <a:ext cx="144823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1" name="Google Shape;4121;p57"/>
          <p:cNvGrpSpPr/>
          <p:nvPr/>
        </p:nvGrpSpPr>
        <p:grpSpPr>
          <a:xfrm>
            <a:off x="8221765" y="2747036"/>
            <a:ext cx="911039" cy="925360"/>
            <a:chOff x="3504668" y="4010988"/>
            <a:chExt cx="730749" cy="433763"/>
          </a:xfrm>
        </p:grpSpPr>
        <p:sp>
          <p:nvSpPr>
            <p:cNvPr id="4122" name="Google Shape;4122;p57"/>
            <p:cNvSpPr/>
            <p:nvPr/>
          </p:nvSpPr>
          <p:spPr>
            <a:xfrm rot="5400000">
              <a:off x="3571059" y="4012341"/>
              <a:ext cx="433763" cy="431057"/>
            </a:xfrm>
            <a:prstGeom prst="trapezoid">
              <a:avLst>
                <a:gd name="adj" fmla="val 30656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95067" tIns="97533" rIns="195067" bIns="97533" anchor="ctr" anchorCtr="0">
              <a:noAutofit/>
            </a:bodyPr>
            <a:lstStyle/>
            <a:p>
              <a:pPr algn="ctr"/>
              <a:endParaRPr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7"/>
            <p:cNvSpPr txBox="1"/>
            <p:nvPr/>
          </p:nvSpPr>
          <p:spPr>
            <a:xfrm>
              <a:off x="3504668" y="4108644"/>
              <a:ext cx="730749" cy="259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en-US" sz="14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endParaRPr sz="1800" dirty="0"/>
            </a:p>
            <a:p>
              <a:r>
                <a:rPr lang="en-US" sz="14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</a:t>
              </a:r>
              <a:endParaRPr sz="1800" dirty="0"/>
            </a:p>
          </p:txBody>
        </p:sp>
      </p:grpSp>
      <p:cxnSp>
        <p:nvCxnSpPr>
          <p:cNvPr id="4124" name="Google Shape;4124;p57"/>
          <p:cNvCxnSpPr/>
          <p:nvPr/>
        </p:nvCxnSpPr>
        <p:spPr>
          <a:xfrm flipH="1">
            <a:off x="8128763" y="3459022"/>
            <a:ext cx="3269" cy="701729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5" name="Google Shape;4125;p57"/>
          <p:cNvCxnSpPr/>
          <p:nvPr/>
        </p:nvCxnSpPr>
        <p:spPr>
          <a:xfrm>
            <a:off x="8129949" y="4175775"/>
            <a:ext cx="2220617" cy="24327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6" name="Google Shape;4126;p57"/>
          <p:cNvCxnSpPr/>
          <p:nvPr/>
        </p:nvCxnSpPr>
        <p:spPr>
          <a:xfrm>
            <a:off x="10355742" y="3815808"/>
            <a:ext cx="2949" cy="367513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7" name="Google Shape;4127;p57"/>
          <p:cNvSpPr/>
          <p:nvPr/>
        </p:nvSpPr>
        <p:spPr>
          <a:xfrm>
            <a:off x="10364508" y="3799837"/>
            <a:ext cx="188253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57"/>
          <p:cNvSpPr/>
          <p:nvPr/>
        </p:nvSpPr>
        <p:spPr>
          <a:xfrm>
            <a:off x="10108187" y="3316289"/>
            <a:ext cx="402936" cy="86504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9" name="Google Shape;4129;p57"/>
          <p:cNvCxnSpPr/>
          <p:nvPr/>
        </p:nvCxnSpPr>
        <p:spPr>
          <a:xfrm flipH="1">
            <a:off x="8132463" y="2468713"/>
            <a:ext cx="4999" cy="511727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0" name="Google Shape;4130;p57"/>
          <p:cNvCxnSpPr/>
          <p:nvPr/>
        </p:nvCxnSpPr>
        <p:spPr>
          <a:xfrm>
            <a:off x="8138730" y="2466611"/>
            <a:ext cx="789105" cy="427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1" name="Google Shape;4131;p57"/>
          <p:cNvSpPr/>
          <p:nvPr/>
        </p:nvSpPr>
        <p:spPr>
          <a:xfrm rot="10800000" flipH="1">
            <a:off x="8954257" y="3059606"/>
            <a:ext cx="304960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2" name="Google Shape;4132;p57"/>
          <p:cNvCxnSpPr/>
          <p:nvPr/>
        </p:nvCxnSpPr>
        <p:spPr>
          <a:xfrm>
            <a:off x="8934751" y="2477799"/>
            <a:ext cx="0" cy="630083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3" name="Google Shape;4133;p57"/>
          <p:cNvSpPr/>
          <p:nvPr/>
        </p:nvSpPr>
        <p:spPr>
          <a:xfrm rot="10800000" flipH="1">
            <a:off x="9025165" y="2753862"/>
            <a:ext cx="238123" cy="82453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4" name="Google Shape;4134;p57"/>
          <p:cNvCxnSpPr/>
          <p:nvPr/>
        </p:nvCxnSpPr>
        <p:spPr>
          <a:xfrm>
            <a:off x="9007333" y="1840409"/>
            <a:ext cx="0" cy="97441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5" name="Google Shape;4135;p57"/>
          <p:cNvSpPr/>
          <p:nvPr/>
        </p:nvSpPr>
        <p:spPr>
          <a:xfrm rot="10800000" flipH="1">
            <a:off x="8975488" y="3425839"/>
            <a:ext cx="302289" cy="239135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6" name="Google Shape;4136;p57"/>
          <p:cNvCxnSpPr/>
          <p:nvPr/>
        </p:nvCxnSpPr>
        <p:spPr>
          <a:xfrm flipH="1">
            <a:off x="8974304" y="3664973"/>
            <a:ext cx="9917" cy="48371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7" name="Google Shape;4137;p57"/>
          <p:cNvCxnSpPr/>
          <p:nvPr/>
        </p:nvCxnSpPr>
        <p:spPr>
          <a:xfrm rot="10800000" flipH="1">
            <a:off x="5784521" y="1811544"/>
            <a:ext cx="4434291" cy="427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8" name="Google Shape;4138;p57"/>
          <p:cNvCxnSpPr/>
          <p:nvPr/>
        </p:nvCxnSpPr>
        <p:spPr>
          <a:xfrm flipH="1">
            <a:off x="5777186" y="1822939"/>
            <a:ext cx="4999" cy="511727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9" name="Google Shape;4139;p57"/>
          <p:cNvCxnSpPr/>
          <p:nvPr/>
        </p:nvCxnSpPr>
        <p:spPr>
          <a:xfrm rot="10800000" flipH="1">
            <a:off x="4420375" y="2358478"/>
            <a:ext cx="1348685" cy="1303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0" name="Google Shape;4140;p57"/>
          <p:cNvCxnSpPr/>
          <p:nvPr/>
        </p:nvCxnSpPr>
        <p:spPr>
          <a:xfrm>
            <a:off x="8671841" y="3585845"/>
            <a:ext cx="1407" cy="224041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1" name="Google Shape;4141;p57"/>
          <p:cNvCxnSpPr/>
          <p:nvPr/>
        </p:nvCxnSpPr>
        <p:spPr>
          <a:xfrm>
            <a:off x="8791553" y="3542862"/>
            <a:ext cx="0" cy="276444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42" name="Google Shape;4142;p57"/>
          <p:cNvSpPr/>
          <p:nvPr/>
        </p:nvSpPr>
        <p:spPr>
          <a:xfrm rot="5400000">
            <a:off x="3458281" y="2699644"/>
            <a:ext cx="611544" cy="231061"/>
          </a:xfrm>
          <a:prstGeom prst="trapezoid">
            <a:avLst>
              <a:gd name="adj" fmla="val 6270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algn="ctr"/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57"/>
          <p:cNvSpPr/>
          <p:nvPr/>
        </p:nvSpPr>
        <p:spPr>
          <a:xfrm rot="10800000" flipH="1">
            <a:off x="3386900" y="2627765"/>
            <a:ext cx="292097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4" name="Google Shape;4144;p57"/>
          <p:cNvCxnSpPr/>
          <p:nvPr/>
        </p:nvCxnSpPr>
        <p:spPr>
          <a:xfrm flipH="1">
            <a:off x="3383582" y="1233223"/>
            <a:ext cx="14919" cy="144873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5" name="Google Shape;4145;p57"/>
          <p:cNvSpPr/>
          <p:nvPr/>
        </p:nvSpPr>
        <p:spPr>
          <a:xfrm rot="10800000" flipH="1">
            <a:off x="3221053" y="2883683"/>
            <a:ext cx="443033" cy="74843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57"/>
          <p:cNvSpPr/>
          <p:nvPr/>
        </p:nvSpPr>
        <p:spPr>
          <a:xfrm rot="10800000" flipH="1">
            <a:off x="3887118" y="2754809"/>
            <a:ext cx="164244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7" name="Google Shape;4147;p57"/>
          <p:cNvCxnSpPr/>
          <p:nvPr/>
        </p:nvCxnSpPr>
        <p:spPr>
          <a:xfrm>
            <a:off x="5507717" y="1233223"/>
            <a:ext cx="0" cy="55437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8" name="Google Shape;4148;p57"/>
          <p:cNvCxnSpPr/>
          <p:nvPr/>
        </p:nvCxnSpPr>
        <p:spPr>
          <a:xfrm>
            <a:off x="5387379" y="1790962"/>
            <a:ext cx="120339" cy="1303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9" name="Google Shape;4149;p57"/>
          <p:cNvCxnSpPr/>
          <p:nvPr/>
        </p:nvCxnSpPr>
        <p:spPr>
          <a:xfrm rot="10800000" flipH="1">
            <a:off x="3192366" y="1121464"/>
            <a:ext cx="7204359" cy="4003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0" name="Google Shape;4150;p57"/>
          <p:cNvCxnSpPr/>
          <p:nvPr/>
        </p:nvCxnSpPr>
        <p:spPr>
          <a:xfrm flipH="1">
            <a:off x="3189673" y="1132867"/>
            <a:ext cx="2648" cy="1822503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1" name="Google Shape;4151;p57"/>
          <p:cNvCxnSpPr/>
          <p:nvPr/>
        </p:nvCxnSpPr>
        <p:spPr>
          <a:xfrm rot="10800000" flipH="1">
            <a:off x="11263015" y="2246808"/>
            <a:ext cx="287637" cy="10245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2" name="Google Shape;4152;p57"/>
          <p:cNvCxnSpPr/>
          <p:nvPr/>
        </p:nvCxnSpPr>
        <p:spPr>
          <a:xfrm>
            <a:off x="11246969" y="1760209"/>
            <a:ext cx="3081" cy="483804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3" name="Google Shape;4153;p57"/>
          <p:cNvCxnSpPr/>
          <p:nvPr/>
        </p:nvCxnSpPr>
        <p:spPr>
          <a:xfrm rot="10800000">
            <a:off x="3396272" y="1233223"/>
            <a:ext cx="2093577" cy="3824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54" name="Google Shape;4154;p57"/>
          <p:cNvGrpSpPr/>
          <p:nvPr/>
        </p:nvGrpSpPr>
        <p:grpSpPr>
          <a:xfrm>
            <a:off x="5534473" y="2106653"/>
            <a:ext cx="84940" cy="515537"/>
            <a:chOff x="4328913" y="1530128"/>
            <a:chExt cx="69930" cy="505271"/>
          </a:xfrm>
        </p:grpSpPr>
        <p:sp>
          <p:nvSpPr>
            <p:cNvPr id="4155" name="Google Shape;4155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7" name="Google Shape;4157;p57"/>
          <p:cNvGrpSpPr/>
          <p:nvPr/>
        </p:nvGrpSpPr>
        <p:grpSpPr>
          <a:xfrm>
            <a:off x="5537257" y="2792966"/>
            <a:ext cx="84940" cy="515537"/>
            <a:chOff x="4328913" y="1530128"/>
            <a:chExt cx="69930" cy="505271"/>
          </a:xfrm>
        </p:grpSpPr>
        <p:sp>
          <p:nvSpPr>
            <p:cNvPr id="4158" name="Google Shape;4158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0" name="Google Shape;4160;p57"/>
          <p:cNvGrpSpPr/>
          <p:nvPr/>
        </p:nvGrpSpPr>
        <p:grpSpPr>
          <a:xfrm>
            <a:off x="7972775" y="2661401"/>
            <a:ext cx="84940" cy="515537"/>
            <a:chOff x="4328913" y="1530128"/>
            <a:chExt cx="69930" cy="505271"/>
          </a:xfrm>
        </p:grpSpPr>
        <p:sp>
          <p:nvSpPr>
            <p:cNvPr id="4161" name="Google Shape;4161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3" name="Google Shape;4163;p57"/>
          <p:cNvGrpSpPr/>
          <p:nvPr/>
        </p:nvGrpSpPr>
        <p:grpSpPr>
          <a:xfrm>
            <a:off x="7969701" y="3246837"/>
            <a:ext cx="84940" cy="515537"/>
            <a:chOff x="4328913" y="1530128"/>
            <a:chExt cx="69930" cy="505271"/>
          </a:xfrm>
        </p:grpSpPr>
        <p:sp>
          <p:nvSpPr>
            <p:cNvPr id="4164" name="Google Shape;4164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6" name="Google Shape;4166;p57"/>
          <p:cNvGrpSpPr/>
          <p:nvPr/>
        </p:nvGrpSpPr>
        <p:grpSpPr>
          <a:xfrm>
            <a:off x="7961343" y="1606482"/>
            <a:ext cx="84940" cy="515537"/>
            <a:chOff x="4328913" y="1530128"/>
            <a:chExt cx="69930" cy="505271"/>
          </a:xfrm>
        </p:grpSpPr>
        <p:sp>
          <p:nvSpPr>
            <p:cNvPr id="4167" name="Google Shape;4167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9" name="Google Shape;4169;p57"/>
          <p:cNvGrpSpPr/>
          <p:nvPr/>
        </p:nvGrpSpPr>
        <p:grpSpPr>
          <a:xfrm>
            <a:off x="7843585" y="4815916"/>
            <a:ext cx="84940" cy="515537"/>
            <a:chOff x="4328913" y="1530128"/>
            <a:chExt cx="69930" cy="505271"/>
          </a:xfrm>
        </p:grpSpPr>
        <p:sp>
          <p:nvSpPr>
            <p:cNvPr id="4170" name="Google Shape;4170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2" name="Google Shape;4172;p57"/>
          <p:cNvSpPr/>
          <p:nvPr/>
        </p:nvSpPr>
        <p:spPr>
          <a:xfrm>
            <a:off x="10382945" y="1502722"/>
            <a:ext cx="385579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+4</a:t>
            </a:r>
            <a:endParaRPr sz="1800" dirty="0"/>
          </a:p>
        </p:txBody>
      </p:sp>
      <p:sp>
        <p:nvSpPr>
          <p:cNvPr id="4173" name="Google Shape;4173;p57"/>
          <p:cNvSpPr/>
          <p:nvPr/>
        </p:nvSpPr>
        <p:spPr>
          <a:xfrm>
            <a:off x="10768524" y="1518863"/>
            <a:ext cx="363413" cy="543141"/>
          </a:xfrm>
          <a:custGeom>
            <a:avLst/>
            <a:gdLst/>
            <a:ahLst/>
            <a:cxnLst/>
            <a:rect l="l" t="t" r="r" b="b"/>
            <a:pathLst>
              <a:path w="241" h="385" extrusionOk="0">
                <a:moveTo>
                  <a:pt x="0" y="0"/>
                </a:moveTo>
                <a:lnTo>
                  <a:pt x="0" y="160"/>
                </a:lnTo>
                <a:lnTo>
                  <a:pt x="48" y="192"/>
                </a:lnTo>
                <a:lnTo>
                  <a:pt x="0" y="224"/>
                </a:lnTo>
                <a:lnTo>
                  <a:pt x="0" y="384"/>
                </a:lnTo>
                <a:lnTo>
                  <a:pt x="240" y="288"/>
                </a:lnTo>
                <a:lnTo>
                  <a:pt x="240" y="96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4" name="Google Shape;4174;p57"/>
          <p:cNvCxnSpPr/>
          <p:nvPr/>
        </p:nvCxnSpPr>
        <p:spPr>
          <a:xfrm>
            <a:off x="10628446" y="1662775"/>
            <a:ext cx="132519" cy="1087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5" name="Google Shape;4175;p57"/>
          <p:cNvSpPr/>
          <p:nvPr/>
        </p:nvSpPr>
        <p:spPr>
          <a:xfrm>
            <a:off x="10752991" y="1636282"/>
            <a:ext cx="553282" cy="26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33" tIns="27767" rIns="56533" bIns="27767" anchor="t" anchorCtr="0">
            <a:spAutoFit/>
          </a:bodyPr>
          <a:lstStyle/>
          <a:p>
            <a:r>
              <a:rPr lang="en-US" sz="1333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sz="1800" dirty="0"/>
          </a:p>
        </p:txBody>
      </p:sp>
      <p:grpSp>
        <p:nvGrpSpPr>
          <p:cNvPr id="4176" name="Google Shape;4176;p57"/>
          <p:cNvGrpSpPr/>
          <p:nvPr/>
        </p:nvGrpSpPr>
        <p:grpSpPr>
          <a:xfrm>
            <a:off x="10221399" y="1627760"/>
            <a:ext cx="84940" cy="515537"/>
            <a:chOff x="4328913" y="1530128"/>
            <a:chExt cx="69930" cy="505271"/>
          </a:xfrm>
        </p:grpSpPr>
        <p:sp>
          <p:nvSpPr>
            <p:cNvPr id="4177" name="Google Shape;4177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9" name="Google Shape;4179;p57"/>
          <p:cNvGrpSpPr/>
          <p:nvPr/>
        </p:nvGrpSpPr>
        <p:grpSpPr>
          <a:xfrm>
            <a:off x="10218813" y="3037177"/>
            <a:ext cx="84940" cy="515537"/>
            <a:chOff x="4328913" y="1530128"/>
            <a:chExt cx="69930" cy="505271"/>
          </a:xfrm>
        </p:grpSpPr>
        <p:sp>
          <p:nvSpPr>
            <p:cNvPr id="4180" name="Google Shape;4180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2" name="Google Shape;4182;p57"/>
          <p:cNvGrpSpPr/>
          <p:nvPr/>
        </p:nvGrpSpPr>
        <p:grpSpPr>
          <a:xfrm>
            <a:off x="10205953" y="3953108"/>
            <a:ext cx="84940" cy="515537"/>
            <a:chOff x="4328913" y="1530128"/>
            <a:chExt cx="69930" cy="505271"/>
          </a:xfrm>
        </p:grpSpPr>
        <p:sp>
          <p:nvSpPr>
            <p:cNvPr id="4183" name="Google Shape;4183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5" name="Google Shape;4185;p57"/>
          <p:cNvGrpSpPr/>
          <p:nvPr/>
        </p:nvGrpSpPr>
        <p:grpSpPr>
          <a:xfrm>
            <a:off x="10205953" y="4867942"/>
            <a:ext cx="84940" cy="515537"/>
            <a:chOff x="4328913" y="1530128"/>
            <a:chExt cx="69930" cy="505271"/>
          </a:xfrm>
        </p:grpSpPr>
        <p:sp>
          <p:nvSpPr>
            <p:cNvPr id="4186" name="Google Shape;4186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88" name="Google Shape;4188;p57"/>
          <p:cNvCxnSpPr/>
          <p:nvPr/>
        </p:nvCxnSpPr>
        <p:spPr>
          <a:xfrm>
            <a:off x="10336151" y="1875929"/>
            <a:ext cx="432373" cy="5449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9" name="Google Shape;4189;p57"/>
          <p:cNvCxnSpPr/>
          <p:nvPr/>
        </p:nvCxnSpPr>
        <p:spPr>
          <a:xfrm>
            <a:off x="11146675" y="1753856"/>
            <a:ext cx="100292" cy="0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0" name="Google Shape;4190;p57"/>
          <p:cNvCxnSpPr/>
          <p:nvPr/>
        </p:nvCxnSpPr>
        <p:spPr>
          <a:xfrm rot="10800000" flipH="1">
            <a:off x="11902547" y="2627764"/>
            <a:ext cx="71504" cy="1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91" name="Google Shape;4191;p57"/>
          <p:cNvGrpSpPr/>
          <p:nvPr/>
        </p:nvGrpSpPr>
        <p:grpSpPr>
          <a:xfrm>
            <a:off x="11817607" y="2352840"/>
            <a:ext cx="84940" cy="515537"/>
            <a:chOff x="4328913" y="1530128"/>
            <a:chExt cx="69930" cy="505271"/>
          </a:xfrm>
        </p:grpSpPr>
        <p:sp>
          <p:nvSpPr>
            <p:cNvPr id="4192" name="Google Shape;4192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11706269" y="4867942"/>
            <a:ext cx="84940" cy="515537"/>
            <a:chOff x="4328913" y="1530128"/>
            <a:chExt cx="69930" cy="505271"/>
          </a:xfrm>
        </p:grpSpPr>
        <p:sp>
          <p:nvSpPr>
            <p:cNvPr id="4195" name="Google Shape;4195;p57"/>
            <p:cNvSpPr/>
            <p:nvPr/>
          </p:nvSpPr>
          <p:spPr>
            <a:xfrm>
              <a:off x="4328913" y="1530128"/>
              <a:ext cx="69930" cy="505271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rgbClr val="D8E1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30499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96" name="Google Shape;4196;p57"/>
            <p:cNvSpPr/>
            <p:nvPr/>
          </p:nvSpPr>
          <p:spPr>
            <a:xfrm>
              <a:off x="4335689" y="1981531"/>
              <a:ext cx="56273" cy="45719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</a:path>
              </a:pathLst>
            </a:custGeom>
            <a:noFill/>
            <a:ln w="19050" cap="rnd" cmpd="sng">
              <a:solidFill>
                <a:srgbClr val="D8E1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endPara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97" name="Google Shape;4197;p57"/>
          <p:cNvCxnSpPr/>
          <p:nvPr/>
        </p:nvCxnSpPr>
        <p:spPr>
          <a:xfrm>
            <a:off x="10314470" y="5072580"/>
            <a:ext cx="1383953" cy="9337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8" name="Google Shape;4198;p57"/>
          <p:cNvSpPr/>
          <p:nvPr/>
        </p:nvSpPr>
        <p:spPr>
          <a:xfrm>
            <a:off x="5876535" y="2741666"/>
            <a:ext cx="833423" cy="103469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0"/>
                </a:moveTo>
                <a:lnTo>
                  <a:pt x="816" y="0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9" name="Google Shape;4199;p57"/>
          <p:cNvCxnSpPr/>
          <p:nvPr/>
        </p:nvCxnSpPr>
        <p:spPr>
          <a:xfrm>
            <a:off x="5870912" y="1249584"/>
            <a:ext cx="7541" cy="1491539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0" name="Google Shape;4200;p57"/>
          <p:cNvCxnSpPr/>
          <p:nvPr/>
        </p:nvCxnSpPr>
        <p:spPr>
          <a:xfrm rot="10800000" flipH="1">
            <a:off x="5870911" y="1249041"/>
            <a:ext cx="6182516" cy="520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1" name="Google Shape;4201;p57"/>
          <p:cNvCxnSpPr/>
          <p:nvPr/>
        </p:nvCxnSpPr>
        <p:spPr>
          <a:xfrm>
            <a:off x="12076618" y="1252657"/>
            <a:ext cx="16705" cy="3829259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2" name="Google Shape;4202;p57"/>
          <p:cNvCxnSpPr/>
          <p:nvPr/>
        </p:nvCxnSpPr>
        <p:spPr>
          <a:xfrm rot="10800000" flipH="1">
            <a:off x="11814401" y="5086585"/>
            <a:ext cx="234943" cy="3841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3" name="Google Shape;4203;p57"/>
          <p:cNvSpPr/>
          <p:nvPr/>
        </p:nvSpPr>
        <p:spPr>
          <a:xfrm rot="10800000" flipH="1">
            <a:off x="9126485" y="2412445"/>
            <a:ext cx="145609" cy="127835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4" name="Google Shape;4204;p57"/>
          <p:cNvCxnSpPr/>
          <p:nvPr/>
        </p:nvCxnSpPr>
        <p:spPr>
          <a:xfrm>
            <a:off x="9124426" y="2252318"/>
            <a:ext cx="15769" cy="1195253"/>
          </a:xfrm>
          <a:prstGeom prst="straightConnector1">
            <a:avLst/>
          </a:pr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5" name="Google Shape;4205;p57"/>
          <p:cNvCxnSpPr/>
          <p:nvPr/>
        </p:nvCxnSpPr>
        <p:spPr>
          <a:xfrm>
            <a:off x="9129722" y="2252318"/>
            <a:ext cx="1253223" cy="10597"/>
          </a:xfrm>
          <a:prstGeom prst="straightConnector1">
            <a:avLst/>
          </a:prstGeom>
          <a:noFill/>
          <a:ln w="25400" cap="rnd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6" name="Google Shape;4206;p57"/>
          <p:cNvSpPr/>
          <p:nvPr/>
        </p:nvSpPr>
        <p:spPr>
          <a:xfrm rot="10800000" flipH="1">
            <a:off x="9102659" y="2575224"/>
            <a:ext cx="191281" cy="13177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7" name="Google Shape;4207;p57"/>
          <p:cNvCxnSpPr/>
          <p:nvPr/>
        </p:nvCxnSpPr>
        <p:spPr>
          <a:xfrm>
            <a:off x="9069973" y="1362645"/>
            <a:ext cx="18887" cy="2171536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8" name="Google Shape;4208;p57"/>
          <p:cNvSpPr txBox="1"/>
          <p:nvPr/>
        </p:nvSpPr>
        <p:spPr>
          <a:xfrm>
            <a:off x="7306766" y="5419209"/>
            <a:ext cx="1578806" cy="9850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1867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Forwarding </a:t>
            </a:r>
            <a:endParaRPr sz="1800" dirty="0"/>
          </a:p>
          <a:p>
            <a:r>
              <a:rPr lang="en-US" sz="1867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control logic</a:t>
            </a:r>
            <a:endParaRPr sz="1800" dirty="0"/>
          </a:p>
        </p:txBody>
      </p:sp>
      <p:cxnSp>
        <p:nvCxnSpPr>
          <p:cNvPr id="4209" name="Google Shape;4209;p57"/>
          <p:cNvCxnSpPr/>
          <p:nvPr/>
        </p:nvCxnSpPr>
        <p:spPr>
          <a:xfrm>
            <a:off x="7643349" y="5073684"/>
            <a:ext cx="0" cy="345525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0" name="Google Shape;4210;p57"/>
          <p:cNvCxnSpPr/>
          <p:nvPr/>
        </p:nvCxnSpPr>
        <p:spPr>
          <a:xfrm>
            <a:off x="8747483" y="5072579"/>
            <a:ext cx="0" cy="346631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11" name="Google Shape;4211;p57"/>
          <p:cNvSpPr/>
          <p:nvPr/>
        </p:nvSpPr>
        <p:spPr>
          <a:xfrm rot="5400000" flipH="1">
            <a:off x="9314777" y="3205086"/>
            <a:ext cx="164244" cy="6095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2" name="Google Shape;4212;p57"/>
          <p:cNvCxnSpPr/>
          <p:nvPr/>
        </p:nvCxnSpPr>
        <p:spPr>
          <a:xfrm>
            <a:off x="9541708" y="3343092"/>
            <a:ext cx="23401" cy="2382419"/>
          </a:xfrm>
          <a:prstGeom prst="straightConnector1">
            <a:avLst/>
          </a:pr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3" name="Google Shape;4213;p57"/>
          <p:cNvCxnSpPr/>
          <p:nvPr/>
        </p:nvCxnSpPr>
        <p:spPr>
          <a:xfrm rot="10800000" flipH="1">
            <a:off x="8925348" y="5575803"/>
            <a:ext cx="484208" cy="4204"/>
          </a:xfrm>
          <a:prstGeom prst="straightConnector1">
            <a:avLst/>
          </a:pr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4" name="Google Shape;4214;p57"/>
          <p:cNvCxnSpPr/>
          <p:nvPr/>
        </p:nvCxnSpPr>
        <p:spPr>
          <a:xfrm rot="10800000" flipH="1">
            <a:off x="9416896" y="3343092"/>
            <a:ext cx="135613" cy="7552"/>
          </a:xfrm>
          <a:prstGeom prst="straightConnector1">
            <a:avLst/>
          </a:pr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5" name="Google Shape;4215;p57"/>
          <p:cNvSpPr txBox="1"/>
          <p:nvPr/>
        </p:nvSpPr>
        <p:spPr>
          <a:xfrm>
            <a:off x="3397644" y="5142805"/>
            <a:ext cx="3042244" cy="13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dirty="0">
                <a:solidFill>
                  <a:srgbClr val="D8E156"/>
                </a:solidFill>
                <a:latin typeface="Arial"/>
                <a:ea typeface="Arial"/>
                <a:cs typeface="Arial"/>
                <a:sym typeface="Arial"/>
              </a:rPr>
              <a:t>Remember to </a:t>
            </a:r>
            <a:br>
              <a:rPr lang="en-US" sz="2667" dirty="0">
                <a:solidFill>
                  <a:srgbClr val="D8E15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7" dirty="0">
                <a:solidFill>
                  <a:srgbClr val="D8E156"/>
                </a:solidFill>
                <a:latin typeface="Arial"/>
                <a:ea typeface="Arial"/>
                <a:cs typeface="Arial"/>
                <a:sym typeface="Arial"/>
              </a:rPr>
              <a:t>forward operand B</a:t>
            </a:r>
            <a:br>
              <a:rPr lang="en-US" sz="2667" dirty="0">
                <a:solidFill>
                  <a:srgbClr val="D8E15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7" dirty="0">
                <a:solidFill>
                  <a:srgbClr val="D8E156"/>
                </a:solidFill>
                <a:latin typeface="Arial"/>
                <a:ea typeface="Arial"/>
                <a:cs typeface="Arial"/>
                <a:sym typeface="Arial"/>
              </a:rPr>
              <a:t> as well!</a:t>
            </a:r>
            <a:endParaRPr sz="1800" dirty="0"/>
          </a:p>
        </p:txBody>
      </p:sp>
      <p:cxnSp>
        <p:nvCxnSpPr>
          <p:cNvPr id="4216" name="Google Shape;4216;p57"/>
          <p:cNvCxnSpPr/>
          <p:nvPr/>
        </p:nvCxnSpPr>
        <p:spPr>
          <a:xfrm>
            <a:off x="8111923" y="4625599"/>
            <a:ext cx="187168" cy="4867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7" name="Google Shape;4217;p57"/>
          <p:cNvCxnSpPr/>
          <p:nvPr/>
        </p:nvCxnSpPr>
        <p:spPr>
          <a:xfrm>
            <a:off x="8108061" y="4620551"/>
            <a:ext cx="4684" cy="452028"/>
          </a:xfrm>
          <a:prstGeom prst="straightConnector1">
            <a:avLst/>
          </a:prstGeom>
          <a:noFill/>
          <a:ln w="28575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8" name="Google Shape;4218;p57"/>
          <p:cNvSpPr/>
          <p:nvPr/>
        </p:nvSpPr>
        <p:spPr>
          <a:xfrm rot="10800000" flipH="1">
            <a:off x="9100101" y="3418721"/>
            <a:ext cx="191281" cy="131779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57"/>
          <p:cNvSpPr/>
          <p:nvPr/>
        </p:nvSpPr>
        <p:spPr>
          <a:xfrm rot="10800000" flipH="1">
            <a:off x="9164290" y="3320968"/>
            <a:ext cx="145609" cy="127835"/>
          </a:xfrm>
          <a:custGeom>
            <a:avLst/>
            <a:gdLst/>
            <a:ahLst/>
            <a:cxnLst/>
            <a:rect l="l" t="t" r="r" b="b"/>
            <a:pathLst>
              <a:path w="873" h="1" extrusionOk="0">
                <a:moveTo>
                  <a:pt x="0" y="0"/>
                </a:moveTo>
                <a:lnTo>
                  <a:pt x="872" y="0"/>
                </a:lnTo>
              </a:path>
            </a:pathLst>
          </a:cu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0" name="Google Shape;4220;p57"/>
          <p:cNvCxnSpPr/>
          <p:nvPr/>
        </p:nvCxnSpPr>
        <p:spPr>
          <a:xfrm rot="10800000">
            <a:off x="8890313" y="5888297"/>
            <a:ext cx="2085656" cy="26720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1" name="Google Shape;4221;p57"/>
          <p:cNvCxnSpPr/>
          <p:nvPr/>
        </p:nvCxnSpPr>
        <p:spPr>
          <a:xfrm flipH="1">
            <a:off x="10975970" y="5090425"/>
            <a:ext cx="1783" cy="824592"/>
          </a:xfrm>
          <a:prstGeom prst="straightConnector1">
            <a:avLst/>
          </a:pr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2" name="Google Shape;4222;p57"/>
          <p:cNvCxnSpPr/>
          <p:nvPr/>
        </p:nvCxnSpPr>
        <p:spPr>
          <a:xfrm>
            <a:off x="8921789" y="5722948"/>
            <a:ext cx="642137" cy="2563"/>
          </a:xfrm>
          <a:prstGeom prst="straightConnector1">
            <a:avLst/>
          </a:prstGeom>
          <a:noFill/>
          <a:ln w="28575" cap="rnd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3" name="Google Shape;4223;p57"/>
          <p:cNvCxnSpPr>
            <a:stCxn id="4213" idx="1"/>
            <a:endCxn id="4101" idx="3"/>
          </p:cNvCxnSpPr>
          <p:nvPr/>
        </p:nvCxnSpPr>
        <p:spPr>
          <a:xfrm rot="10800000">
            <a:off x="9398287" y="3982624"/>
            <a:ext cx="11200" cy="1593200"/>
          </a:xfrm>
          <a:prstGeom prst="straightConnector1">
            <a:avLst/>
          </a:prstGeom>
          <a:solidFill>
            <a:schemeClr val="accent1"/>
          </a:solidFill>
          <a:ln w="28575" cap="rnd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3407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A548AFC3-7C9C-5A97-912F-50212007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CF5DA7-7ACF-6299-4498-6316C5C680FF}"/>
              </a:ext>
            </a:extLst>
          </p:cNvPr>
          <p:cNvGrpSpPr>
            <a:grpSpLocks noChangeAspect="1"/>
          </p:cNvGrpSpPr>
          <p:nvPr/>
        </p:nvGrpSpPr>
        <p:grpSpPr>
          <a:xfrm>
            <a:off x="640173" y="1886930"/>
            <a:ext cx="733472" cy="916639"/>
            <a:chOff x="1471613" y="2614612"/>
            <a:chExt cx="1291875" cy="1614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6881AB-8D6C-B377-8D27-961F940A1FE2}"/>
                </a:ext>
              </a:extLst>
            </p:cNvPr>
            <p:cNvSpPr/>
            <p:nvPr/>
          </p:nvSpPr>
          <p:spPr>
            <a:xfrm>
              <a:off x="2123407" y="2614612"/>
              <a:ext cx="640081" cy="1614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AF4D7E-A577-84FA-5CC4-DB93DA7776C9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2C4D16-366A-9F14-B058-36A93F3C4D1A}"/>
              </a:ext>
            </a:extLst>
          </p:cNvPr>
          <p:cNvGrpSpPr>
            <a:grpSpLocks noChangeAspect="1"/>
          </p:cNvGrpSpPr>
          <p:nvPr/>
        </p:nvGrpSpPr>
        <p:grpSpPr>
          <a:xfrm>
            <a:off x="1688826" y="1886930"/>
            <a:ext cx="730822" cy="918910"/>
            <a:chOff x="4057450" y="2621755"/>
            <a:chExt cx="1287206" cy="16184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899F43-B6FE-6317-BFD1-166CE993321C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6433A-B1CF-B06D-D59D-F67BDB93272A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F8EE1-06F7-1CD0-0948-F47E88EAF4AF}"/>
              </a:ext>
            </a:extLst>
          </p:cNvPr>
          <p:cNvGrpSpPr>
            <a:grpSpLocks noChangeAspect="1"/>
          </p:cNvGrpSpPr>
          <p:nvPr/>
        </p:nvGrpSpPr>
        <p:grpSpPr>
          <a:xfrm>
            <a:off x="4791176" y="1871316"/>
            <a:ext cx="726821" cy="928687"/>
            <a:chOff x="10444356" y="2614613"/>
            <a:chExt cx="1280160" cy="16357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52229B-8042-4248-D87C-820F51F3F43C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C58962-AC06-8E8C-4904-C4C423D9B231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211397-975E-0021-8389-5B16FC039F6F}"/>
              </a:ext>
            </a:extLst>
          </p:cNvPr>
          <p:cNvGrpSpPr/>
          <p:nvPr/>
        </p:nvGrpSpPr>
        <p:grpSpPr>
          <a:xfrm>
            <a:off x="2849133" y="1868098"/>
            <a:ext cx="527709" cy="973523"/>
            <a:chOff x="5487884" y="2129817"/>
            <a:chExt cx="527709" cy="973523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51182E9-E599-8A07-D788-A2EBED5124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295" y="2129817"/>
              <a:ext cx="444988" cy="973523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F90262-FE02-C66A-05D9-8B1D35CAE457}"/>
                </a:ext>
              </a:extLst>
            </p:cNvPr>
            <p:cNvSpPr txBox="1"/>
            <p:nvPr/>
          </p:nvSpPr>
          <p:spPr>
            <a:xfrm>
              <a:off x="5487884" y="229108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2C76F5-59BF-A8CC-F6A1-71D07F97674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66994" y="2345250"/>
            <a:ext cx="321832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41975E9-10A4-75AB-326B-53A6E5E13D1D}"/>
              </a:ext>
            </a:extLst>
          </p:cNvPr>
          <p:cNvCxnSpPr/>
          <p:nvPr/>
        </p:nvCxnSpPr>
        <p:spPr>
          <a:xfrm rot="5400000" flipH="1" flipV="1">
            <a:off x="1451895" y="2125895"/>
            <a:ext cx="255632" cy="179913"/>
          </a:xfrm>
          <a:prstGeom prst="bentConnector3">
            <a:avLst>
              <a:gd name="adj1" fmla="val 105891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3F404-07B6-330B-7FD0-D1AB184BAC17}"/>
              </a:ext>
            </a:extLst>
          </p:cNvPr>
          <p:cNvCxnSpPr>
            <a:cxnSpLocks/>
          </p:cNvCxnSpPr>
          <p:nvPr/>
        </p:nvCxnSpPr>
        <p:spPr>
          <a:xfrm>
            <a:off x="2422363" y="2620434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901D45-20E9-EB90-B3EE-2636D36BB005}"/>
              </a:ext>
            </a:extLst>
          </p:cNvPr>
          <p:cNvSpPr txBox="1"/>
          <p:nvPr/>
        </p:nvSpPr>
        <p:spPr>
          <a:xfrm>
            <a:off x="760688" y="153010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FC8286-2352-1E14-4A31-FF8FC4A0029D}"/>
              </a:ext>
            </a:extLst>
          </p:cNvPr>
          <p:cNvSpPr txBox="1"/>
          <p:nvPr/>
        </p:nvSpPr>
        <p:spPr>
          <a:xfrm>
            <a:off x="1797607" y="153010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B92DB-B42F-CF16-8B33-07801599FBFF}"/>
              </a:ext>
            </a:extLst>
          </p:cNvPr>
          <p:cNvSpPr txBox="1"/>
          <p:nvPr/>
        </p:nvSpPr>
        <p:spPr>
          <a:xfrm>
            <a:off x="2834526" y="153010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635935-728A-9B15-3F8B-5580358A15EF}"/>
              </a:ext>
            </a:extLst>
          </p:cNvPr>
          <p:cNvSpPr txBox="1"/>
          <p:nvPr/>
        </p:nvSpPr>
        <p:spPr>
          <a:xfrm>
            <a:off x="3794501" y="1530101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89309-AE40-667B-3A0E-411C7E82231C}"/>
              </a:ext>
            </a:extLst>
          </p:cNvPr>
          <p:cNvSpPr txBox="1"/>
          <p:nvPr/>
        </p:nvSpPr>
        <p:spPr>
          <a:xfrm>
            <a:off x="4908365" y="1530101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9FE2E-57D3-C978-BE68-2F7234788C11}"/>
              </a:ext>
            </a:extLst>
          </p:cNvPr>
          <p:cNvCxnSpPr>
            <a:cxnSpLocks/>
          </p:cNvCxnSpPr>
          <p:nvPr/>
        </p:nvCxnSpPr>
        <p:spPr>
          <a:xfrm>
            <a:off x="2422363" y="2086900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10C3D0-1693-DEA3-C7CA-593B3FAD8757}"/>
              </a:ext>
            </a:extLst>
          </p:cNvPr>
          <p:cNvCxnSpPr/>
          <p:nvPr/>
        </p:nvCxnSpPr>
        <p:spPr>
          <a:xfrm>
            <a:off x="3325592" y="2342533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4853A2-DA5F-9289-096E-D63323233B62}"/>
              </a:ext>
            </a:extLst>
          </p:cNvPr>
          <p:cNvCxnSpPr/>
          <p:nvPr/>
        </p:nvCxnSpPr>
        <p:spPr>
          <a:xfrm>
            <a:off x="4497466" y="2337185"/>
            <a:ext cx="301752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9B6474C-7E4D-AE01-D7AC-321B16ED40CA}"/>
              </a:ext>
            </a:extLst>
          </p:cNvPr>
          <p:cNvCxnSpPr>
            <a:cxnSpLocks/>
            <a:stCxn id="29" idx="2"/>
            <a:endCxn id="30" idx="2"/>
          </p:cNvCxnSpPr>
          <p:nvPr/>
        </p:nvCxnSpPr>
        <p:spPr>
          <a:xfrm rot="16200000" flipH="1">
            <a:off x="4104527" y="1810713"/>
            <a:ext cx="12700" cy="1065909"/>
          </a:xfrm>
          <a:prstGeom prst="bentConnector3">
            <a:avLst>
              <a:gd name="adj1" fmla="val 4275000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464B09-A4C7-72BF-80B4-3D13D0225E5C}"/>
              </a:ext>
            </a:extLst>
          </p:cNvPr>
          <p:cNvSpPr/>
          <p:nvPr/>
        </p:nvSpPr>
        <p:spPr>
          <a:xfrm>
            <a:off x="3442917" y="2029365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8566DF-9DD3-750A-B246-FC57F9D20CDC}"/>
              </a:ext>
            </a:extLst>
          </p:cNvPr>
          <p:cNvSpPr/>
          <p:nvPr/>
        </p:nvSpPr>
        <p:spPr>
          <a:xfrm>
            <a:off x="4508826" y="2029365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B7F958-304A-37F6-05E8-E4E624BC91C7}"/>
              </a:ext>
            </a:extLst>
          </p:cNvPr>
          <p:cNvGrpSpPr/>
          <p:nvPr/>
        </p:nvGrpSpPr>
        <p:grpSpPr>
          <a:xfrm>
            <a:off x="3777751" y="1878866"/>
            <a:ext cx="776489" cy="929471"/>
            <a:chOff x="6492376" y="2121753"/>
            <a:chExt cx="776489" cy="92947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1EAF7F-AEF4-77CD-ADA6-E54A2F602881}"/>
                </a:ext>
              </a:extLst>
            </p:cNvPr>
            <p:cNvSpPr/>
            <p:nvPr/>
          </p:nvSpPr>
          <p:spPr>
            <a:xfrm>
              <a:off x="6855401" y="2134586"/>
              <a:ext cx="363411" cy="916638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9BAEF6-B0AC-D737-FD84-2443D0A524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2376" y="2121753"/>
              <a:ext cx="776489" cy="91663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55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DMEM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33A8CA-C07D-3BEA-0EDD-FCE1329C2510}"/>
              </a:ext>
            </a:extLst>
          </p:cNvPr>
          <p:cNvGrpSpPr>
            <a:grpSpLocks noChangeAspect="1"/>
          </p:cNvGrpSpPr>
          <p:nvPr/>
        </p:nvGrpSpPr>
        <p:grpSpPr>
          <a:xfrm>
            <a:off x="615134" y="3766272"/>
            <a:ext cx="733472" cy="916639"/>
            <a:chOff x="1471613" y="2614612"/>
            <a:chExt cx="1291875" cy="161448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F3A7A35-7246-E6B1-973E-F0D0B56DBE0D}"/>
                </a:ext>
              </a:extLst>
            </p:cNvPr>
            <p:cNvSpPr/>
            <p:nvPr/>
          </p:nvSpPr>
          <p:spPr>
            <a:xfrm>
              <a:off x="2123407" y="2614612"/>
              <a:ext cx="640081" cy="1614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E21E00-49BB-6CD4-6276-B61E4DF3463E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92320F6-9EE7-0C49-F226-9B9C643E8DE8}"/>
              </a:ext>
            </a:extLst>
          </p:cNvPr>
          <p:cNvGrpSpPr>
            <a:grpSpLocks noChangeAspect="1"/>
          </p:cNvGrpSpPr>
          <p:nvPr/>
        </p:nvGrpSpPr>
        <p:grpSpPr>
          <a:xfrm>
            <a:off x="1663787" y="3766272"/>
            <a:ext cx="730822" cy="918910"/>
            <a:chOff x="4057450" y="2621755"/>
            <a:chExt cx="1287206" cy="16184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D2EE67-DE5D-44D1-D757-DDB7CD2B4DF8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6FBC1E4-6987-D98D-95EE-85B1EEBA37C7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0732BF-CC68-D7D0-CEBF-1D901F812600}"/>
              </a:ext>
            </a:extLst>
          </p:cNvPr>
          <p:cNvGrpSpPr>
            <a:grpSpLocks noChangeAspect="1"/>
          </p:cNvGrpSpPr>
          <p:nvPr/>
        </p:nvGrpSpPr>
        <p:grpSpPr>
          <a:xfrm>
            <a:off x="4766137" y="3750658"/>
            <a:ext cx="726821" cy="928687"/>
            <a:chOff x="10444356" y="2614613"/>
            <a:chExt cx="1280160" cy="163570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89817D-DF85-E43B-759A-3BA65A9C8B9F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CDBD30-9682-16A2-FEDC-187F4B7F0AD4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09F465-C597-BE1D-E278-FD3067ABFE5D}"/>
              </a:ext>
            </a:extLst>
          </p:cNvPr>
          <p:cNvGrpSpPr/>
          <p:nvPr/>
        </p:nvGrpSpPr>
        <p:grpSpPr>
          <a:xfrm>
            <a:off x="2824094" y="3747440"/>
            <a:ext cx="527709" cy="973523"/>
            <a:chOff x="5487884" y="2129817"/>
            <a:chExt cx="527709" cy="973523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1792280-1C22-0619-3652-FF99778411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295" y="2129817"/>
              <a:ext cx="444988" cy="973523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E3BD2E-46C2-4269-FEE3-D8AB97DEADD9}"/>
                </a:ext>
              </a:extLst>
            </p:cNvPr>
            <p:cNvSpPr txBox="1"/>
            <p:nvPr/>
          </p:nvSpPr>
          <p:spPr>
            <a:xfrm>
              <a:off x="5487884" y="229108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AE36F0-B534-1F8E-A313-D5655C16CFAF}"/>
              </a:ext>
            </a:extLst>
          </p:cNvPr>
          <p:cNvCxnSpPr>
            <a:stCxn id="40" idx="3"/>
            <a:endCxn id="43" idx="1"/>
          </p:cNvCxnSpPr>
          <p:nvPr/>
        </p:nvCxnSpPr>
        <p:spPr>
          <a:xfrm>
            <a:off x="1341955" y="4224592"/>
            <a:ext cx="321832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90D29E3-287C-327C-A7B1-39C15C3AAEA8}"/>
              </a:ext>
            </a:extLst>
          </p:cNvPr>
          <p:cNvCxnSpPr/>
          <p:nvPr/>
        </p:nvCxnSpPr>
        <p:spPr>
          <a:xfrm rot="5400000" flipH="1" flipV="1">
            <a:off x="1426856" y="4005237"/>
            <a:ext cx="255632" cy="179913"/>
          </a:xfrm>
          <a:prstGeom prst="bentConnector3">
            <a:avLst>
              <a:gd name="adj1" fmla="val 105891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DAE71E-78EF-A6A3-7FD9-E06EDE17E71E}"/>
              </a:ext>
            </a:extLst>
          </p:cNvPr>
          <p:cNvCxnSpPr>
            <a:cxnSpLocks/>
          </p:cNvCxnSpPr>
          <p:nvPr/>
        </p:nvCxnSpPr>
        <p:spPr>
          <a:xfrm>
            <a:off x="2397324" y="4499776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BE5D19B-FCA6-A081-9C59-62549FDC8BE1}"/>
              </a:ext>
            </a:extLst>
          </p:cNvPr>
          <p:cNvSpPr txBox="1"/>
          <p:nvPr/>
        </p:nvSpPr>
        <p:spPr>
          <a:xfrm>
            <a:off x="735649" y="340944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971588-52D7-199A-C84F-DB2C5F723646}"/>
              </a:ext>
            </a:extLst>
          </p:cNvPr>
          <p:cNvSpPr txBox="1"/>
          <p:nvPr/>
        </p:nvSpPr>
        <p:spPr>
          <a:xfrm>
            <a:off x="1772568" y="340944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70C127-25EE-F78B-6D55-D31CCDCF752B}"/>
              </a:ext>
            </a:extLst>
          </p:cNvPr>
          <p:cNvSpPr txBox="1"/>
          <p:nvPr/>
        </p:nvSpPr>
        <p:spPr>
          <a:xfrm>
            <a:off x="2809487" y="340944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AAE7C6-8AED-328D-8811-F22F432DC9EF}"/>
              </a:ext>
            </a:extLst>
          </p:cNvPr>
          <p:cNvSpPr txBox="1"/>
          <p:nvPr/>
        </p:nvSpPr>
        <p:spPr>
          <a:xfrm>
            <a:off x="3769463" y="340944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76CC03-6AD4-F99D-EEED-C3FB45ECB82E}"/>
              </a:ext>
            </a:extLst>
          </p:cNvPr>
          <p:cNvSpPr txBox="1"/>
          <p:nvPr/>
        </p:nvSpPr>
        <p:spPr>
          <a:xfrm>
            <a:off x="4883326" y="3409443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854AFB-4A4D-E4A3-DE5F-F552F0A974F7}"/>
              </a:ext>
            </a:extLst>
          </p:cNvPr>
          <p:cNvCxnSpPr>
            <a:cxnSpLocks/>
          </p:cNvCxnSpPr>
          <p:nvPr/>
        </p:nvCxnSpPr>
        <p:spPr>
          <a:xfrm>
            <a:off x="2397324" y="3966242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B0E88F-E14A-7048-27EB-7A04774A792D}"/>
              </a:ext>
            </a:extLst>
          </p:cNvPr>
          <p:cNvCxnSpPr/>
          <p:nvPr/>
        </p:nvCxnSpPr>
        <p:spPr>
          <a:xfrm>
            <a:off x="3300553" y="4221875"/>
            <a:ext cx="457200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60E0EF-9525-B835-E1F1-18B3583455EF}"/>
              </a:ext>
            </a:extLst>
          </p:cNvPr>
          <p:cNvCxnSpPr/>
          <p:nvPr/>
        </p:nvCxnSpPr>
        <p:spPr>
          <a:xfrm>
            <a:off x="4472427" y="4216527"/>
            <a:ext cx="301752" cy="1135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A95C4EC-A0EF-62BA-2141-BEA5AA7F42A1}"/>
              </a:ext>
            </a:extLst>
          </p:cNvPr>
          <p:cNvCxnSpPr>
            <a:cxnSpLocks/>
            <a:stCxn id="62" idx="2"/>
            <a:endCxn id="63" idx="2"/>
          </p:cNvCxnSpPr>
          <p:nvPr/>
        </p:nvCxnSpPr>
        <p:spPr>
          <a:xfrm rot="16200000" flipH="1">
            <a:off x="4079488" y="3690055"/>
            <a:ext cx="12700" cy="1065909"/>
          </a:xfrm>
          <a:prstGeom prst="bentConnector3">
            <a:avLst>
              <a:gd name="adj1" fmla="val 4275000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1602DC7-870D-D395-EBBF-E695A826EE45}"/>
              </a:ext>
            </a:extLst>
          </p:cNvPr>
          <p:cNvSpPr/>
          <p:nvPr/>
        </p:nvSpPr>
        <p:spPr>
          <a:xfrm>
            <a:off x="3417878" y="3908707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C4CD2F-08C3-6391-8D11-D76B0759A8D0}"/>
              </a:ext>
            </a:extLst>
          </p:cNvPr>
          <p:cNvSpPr/>
          <p:nvPr/>
        </p:nvSpPr>
        <p:spPr>
          <a:xfrm>
            <a:off x="4483787" y="3908707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4EEA0F1-BE6B-8685-49AB-D2BFC678E69A}"/>
              </a:ext>
            </a:extLst>
          </p:cNvPr>
          <p:cNvGrpSpPr/>
          <p:nvPr/>
        </p:nvGrpSpPr>
        <p:grpSpPr>
          <a:xfrm>
            <a:off x="3748582" y="3758208"/>
            <a:ext cx="735205" cy="929471"/>
            <a:chOff x="6488246" y="2121753"/>
            <a:chExt cx="735205" cy="92947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A21198-9A3A-BF8E-8D1A-0497631C719F}"/>
                </a:ext>
              </a:extLst>
            </p:cNvPr>
            <p:cNvSpPr/>
            <p:nvPr/>
          </p:nvSpPr>
          <p:spPr>
            <a:xfrm>
              <a:off x="6855401" y="2134586"/>
              <a:ext cx="363411" cy="916638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BC05577-36C2-F2C7-1E7A-5090D930D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8246" y="2121753"/>
              <a:ext cx="735205" cy="91663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55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DMEM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2B7A150B-78BD-E2D9-40DA-FF87117497AC}"/>
              </a:ext>
            </a:extLst>
          </p:cNvPr>
          <p:cNvSpPr txBox="1"/>
          <p:nvPr/>
        </p:nvSpPr>
        <p:spPr>
          <a:xfrm>
            <a:off x="1424946" y="998765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Single-Cycle Datapath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13A8572-B38C-F46B-8AD4-84A7A00618D7}"/>
              </a:ext>
            </a:extLst>
          </p:cNvPr>
          <p:cNvSpPr txBox="1"/>
          <p:nvPr/>
        </p:nvSpPr>
        <p:spPr>
          <a:xfrm>
            <a:off x="7682337" y="997245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Pipelined Datapath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57D9BC-9C76-2219-51AD-9176CC800301}"/>
              </a:ext>
            </a:extLst>
          </p:cNvPr>
          <p:cNvGrpSpPr>
            <a:grpSpLocks noChangeAspect="1"/>
          </p:cNvGrpSpPr>
          <p:nvPr/>
        </p:nvGrpSpPr>
        <p:grpSpPr>
          <a:xfrm>
            <a:off x="6551243" y="1928548"/>
            <a:ext cx="733472" cy="916639"/>
            <a:chOff x="1471613" y="2614612"/>
            <a:chExt cx="1291875" cy="161448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5A32488-8E2D-5F90-165F-9ACB1D65A3CF}"/>
                </a:ext>
              </a:extLst>
            </p:cNvPr>
            <p:cNvSpPr/>
            <p:nvPr/>
          </p:nvSpPr>
          <p:spPr>
            <a:xfrm>
              <a:off x="2123407" y="2614612"/>
              <a:ext cx="640081" cy="1614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0B22121-0362-3D1A-DBAC-7DAD935A4B48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E592A4F-7DA8-FFB9-1E67-814F5F2A29CC}"/>
              </a:ext>
            </a:extLst>
          </p:cNvPr>
          <p:cNvGrpSpPr>
            <a:grpSpLocks noChangeAspect="1"/>
          </p:cNvGrpSpPr>
          <p:nvPr/>
        </p:nvGrpSpPr>
        <p:grpSpPr>
          <a:xfrm>
            <a:off x="7599896" y="1928548"/>
            <a:ext cx="730822" cy="918910"/>
            <a:chOff x="4057450" y="2621755"/>
            <a:chExt cx="1287206" cy="161848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FC7768C-28A1-4BB9-2F2C-C1FDB7FFF46D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6CD76DC-840B-E8C1-04B4-7171B6733848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360CDC3-DAD3-59E5-EFF2-81EAAFEAFD4A}"/>
              </a:ext>
            </a:extLst>
          </p:cNvPr>
          <p:cNvGrpSpPr>
            <a:grpSpLocks noChangeAspect="1"/>
          </p:cNvGrpSpPr>
          <p:nvPr/>
        </p:nvGrpSpPr>
        <p:grpSpPr>
          <a:xfrm>
            <a:off x="10702246" y="1912934"/>
            <a:ext cx="726821" cy="928687"/>
            <a:chOff x="10444356" y="2614613"/>
            <a:chExt cx="1280160" cy="1635709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C60B489-88BF-4F95-D653-FB5E18660971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51546A9-01F3-37D2-509E-D70F2A7278C7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BC7E431-78A3-9FC4-64F7-8B6E51562FEC}"/>
              </a:ext>
            </a:extLst>
          </p:cNvPr>
          <p:cNvGrpSpPr/>
          <p:nvPr/>
        </p:nvGrpSpPr>
        <p:grpSpPr>
          <a:xfrm>
            <a:off x="8760203" y="1909716"/>
            <a:ext cx="527709" cy="973523"/>
            <a:chOff x="5487884" y="2129817"/>
            <a:chExt cx="527709" cy="973523"/>
          </a:xfrm>
        </p:grpSpPr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E08172F-B888-6647-DEDD-0BA84C62CE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295" y="2129817"/>
              <a:ext cx="444988" cy="973523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34EFD9-F4E1-2C47-7188-B4537F5E61DC}"/>
                </a:ext>
              </a:extLst>
            </p:cNvPr>
            <p:cNvSpPr txBox="1"/>
            <p:nvPr/>
          </p:nvSpPr>
          <p:spPr>
            <a:xfrm>
              <a:off x="5487884" y="229108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A24DED37-9E1D-C443-C95A-28AF451FEA52}"/>
              </a:ext>
            </a:extLst>
          </p:cNvPr>
          <p:cNvCxnSpPr>
            <a:cxnSpLocks/>
            <a:stCxn id="178" idx="0"/>
            <a:endCxn id="179" idx="1"/>
          </p:cNvCxnSpPr>
          <p:nvPr/>
        </p:nvCxnSpPr>
        <p:spPr>
          <a:xfrm rot="5400000" flipH="1" flipV="1">
            <a:off x="7408399" y="2201194"/>
            <a:ext cx="299641" cy="93917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239DEED-8B8D-4DDF-B4A2-347EB05391FA}"/>
              </a:ext>
            </a:extLst>
          </p:cNvPr>
          <p:cNvCxnSpPr>
            <a:cxnSpLocks/>
          </p:cNvCxnSpPr>
          <p:nvPr/>
        </p:nvCxnSpPr>
        <p:spPr>
          <a:xfrm>
            <a:off x="8333433" y="2662052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1CA9517-CA0F-A14B-A059-02A586425C4A}"/>
              </a:ext>
            </a:extLst>
          </p:cNvPr>
          <p:cNvSpPr txBox="1"/>
          <p:nvPr/>
        </p:nvSpPr>
        <p:spPr>
          <a:xfrm>
            <a:off x="6671758" y="157171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EAE462-1DEA-AB0B-C0C5-937D22DF7A33}"/>
              </a:ext>
            </a:extLst>
          </p:cNvPr>
          <p:cNvSpPr txBox="1"/>
          <p:nvPr/>
        </p:nvSpPr>
        <p:spPr>
          <a:xfrm>
            <a:off x="7708677" y="157171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C330579-122C-419C-58AC-627F4B7C89DE}"/>
              </a:ext>
            </a:extLst>
          </p:cNvPr>
          <p:cNvSpPr txBox="1"/>
          <p:nvPr/>
        </p:nvSpPr>
        <p:spPr>
          <a:xfrm>
            <a:off x="8745596" y="157171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A53E2D5-2CDC-BF13-7799-BA3E9AB8F2D9}"/>
              </a:ext>
            </a:extLst>
          </p:cNvPr>
          <p:cNvSpPr txBox="1"/>
          <p:nvPr/>
        </p:nvSpPr>
        <p:spPr>
          <a:xfrm>
            <a:off x="9705571" y="1571719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404E1-5596-2CA5-FEB0-3B1ADC72D063}"/>
              </a:ext>
            </a:extLst>
          </p:cNvPr>
          <p:cNvSpPr txBox="1"/>
          <p:nvPr/>
        </p:nvSpPr>
        <p:spPr>
          <a:xfrm>
            <a:off x="10819435" y="157171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33C3214-A6A5-482D-92DF-4FB91295721E}"/>
              </a:ext>
            </a:extLst>
          </p:cNvPr>
          <p:cNvCxnSpPr>
            <a:cxnSpLocks/>
          </p:cNvCxnSpPr>
          <p:nvPr/>
        </p:nvCxnSpPr>
        <p:spPr>
          <a:xfrm>
            <a:off x="8333433" y="2128518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EA624AB-8DC5-229D-FC2E-1644709C2180}"/>
              </a:ext>
            </a:extLst>
          </p:cNvPr>
          <p:cNvCxnSpPr>
            <a:cxnSpLocks/>
          </p:cNvCxnSpPr>
          <p:nvPr/>
        </p:nvCxnSpPr>
        <p:spPr>
          <a:xfrm>
            <a:off x="9236662" y="2384151"/>
            <a:ext cx="265176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118AFAC9-2BEA-7C32-84DC-906DD83F29BC}"/>
              </a:ext>
            </a:extLst>
          </p:cNvPr>
          <p:cNvCxnSpPr>
            <a:cxnSpLocks/>
            <a:stCxn id="153" idx="2"/>
          </p:cNvCxnSpPr>
          <p:nvPr/>
        </p:nvCxnSpPr>
        <p:spPr>
          <a:xfrm rot="16200000" flipH="1">
            <a:off x="9746926" y="2245590"/>
            <a:ext cx="557784" cy="841248"/>
          </a:xfrm>
          <a:prstGeom prst="bentConnector2">
            <a:avLst/>
          </a:prstGeom>
          <a:ln w="19050">
            <a:solidFill>
              <a:schemeClr val="bg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342D195-FE6A-0496-6F14-D1C25876EDBB}"/>
              </a:ext>
            </a:extLst>
          </p:cNvPr>
          <p:cNvSpPr/>
          <p:nvPr/>
        </p:nvSpPr>
        <p:spPr>
          <a:xfrm>
            <a:off x="9476538" y="2070983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E8FC730-FB33-43AA-0854-88DF3C2243EE}"/>
              </a:ext>
            </a:extLst>
          </p:cNvPr>
          <p:cNvSpPr/>
          <p:nvPr/>
        </p:nvSpPr>
        <p:spPr>
          <a:xfrm>
            <a:off x="10529093" y="2463282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BD7F641-4F26-73BC-BD77-A6EE81485B87}"/>
              </a:ext>
            </a:extLst>
          </p:cNvPr>
          <p:cNvGrpSpPr/>
          <p:nvPr/>
        </p:nvGrpSpPr>
        <p:grpSpPr>
          <a:xfrm>
            <a:off x="9688821" y="1920484"/>
            <a:ext cx="755363" cy="929471"/>
            <a:chOff x="9688821" y="1920484"/>
            <a:chExt cx="755363" cy="929471"/>
          </a:xfrm>
        </p:grpSpPr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587A96F7-78D5-93DD-56E6-E92DA47ABCCF}"/>
                </a:ext>
              </a:extLst>
            </p:cNvPr>
            <p:cNvSpPr/>
            <p:nvPr/>
          </p:nvSpPr>
          <p:spPr>
            <a:xfrm>
              <a:off x="9694996" y="1933317"/>
              <a:ext cx="356616" cy="916638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B6674A6-EB10-E989-4189-8144BB9AA05A}"/>
                </a:ext>
              </a:extLst>
            </p:cNvPr>
            <p:cNvGrpSpPr/>
            <p:nvPr/>
          </p:nvGrpSpPr>
          <p:grpSpPr>
            <a:xfrm>
              <a:off x="9688821" y="1920484"/>
              <a:ext cx="755363" cy="929471"/>
              <a:chOff x="6492376" y="2121753"/>
              <a:chExt cx="755363" cy="92947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D7EE2C76-C3E7-4C99-F7EB-B66E72ECF6E5}"/>
                  </a:ext>
                </a:extLst>
              </p:cNvPr>
              <p:cNvSpPr/>
              <p:nvPr/>
            </p:nvSpPr>
            <p:spPr>
              <a:xfrm>
                <a:off x="6868848" y="2134586"/>
                <a:ext cx="356616" cy="916638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28575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F3B9A1C-B7EF-C0BE-0091-72123B63B0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92376" y="2121753"/>
                <a:ext cx="755363" cy="916638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550" dirty="0">
                    <a:solidFill>
                      <a:schemeClr val="bg1"/>
                    </a:solidFill>
                    <a:latin typeface="18 VAG Rounded Light   02390" pitchFamily="2" charset="0"/>
                    <a:cs typeface="Courier New" panose="02070309020205020404" pitchFamily="49" charset="0"/>
                  </a:rPr>
                  <a:t>DMEM</a:t>
                </a:r>
              </a:p>
            </p:txBody>
          </p: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88539DF-9925-E4D2-C52F-C8E41EBF2AC7}"/>
              </a:ext>
            </a:extLst>
          </p:cNvPr>
          <p:cNvSpPr/>
          <p:nvPr/>
        </p:nvSpPr>
        <p:spPr>
          <a:xfrm>
            <a:off x="7411710" y="1928548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2E733F0-7776-7A31-9377-EEAF9C0FA3FA}"/>
              </a:ext>
            </a:extLst>
          </p:cNvPr>
          <p:cNvSpPr/>
          <p:nvPr/>
        </p:nvSpPr>
        <p:spPr>
          <a:xfrm>
            <a:off x="8450589" y="1928548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093EF4C-1A43-52B6-84A6-C187B73B3AFD}"/>
              </a:ext>
            </a:extLst>
          </p:cNvPr>
          <p:cNvSpPr/>
          <p:nvPr/>
        </p:nvSpPr>
        <p:spPr>
          <a:xfrm>
            <a:off x="9489468" y="1928548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176E47A-5298-8ED6-E2E4-5187192E4A48}"/>
              </a:ext>
            </a:extLst>
          </p:cNvPr>
          <p:cNvSpPr/>
          <p:nvPr/>
        </p:nvSpPr>
        <p:spPr>
          <a:xfrm>
            <a:off x="10528348" y="1928548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3C29BC19-36E2-53FC-441D-324F89943C4D}"/>
              </a:ext>
            </a:extLst>
          </p:cNvPr>
          <p:cNvCxnSpPr>
            <a:cxnSpLocks/>
          </p:cNvCxnSpPr>
          <p:nvPr/>
        </p:nvCxnSpPr>
        <p:spPr>
          <a:xfrm>
            <a:off x="9539894" y="2384151"/>
            <a:ext cx="16459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06D04D7-7DEB-6251-5C3C-0A36A1C1826F}"/>
              </a:ext>
            </a:extLst>
          </p:cNvPr>
          <p:cNvCxnSpPr>
            <a:cxnSpLocks/>
          </p:cNvCxnSpPr>
          <p:nvPr/>
        </p:nvCxnSpPr>
        <p:spPr>
          <a:xfrm>
            <a:off x="10575482" y="2378803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1E6A026-0656-295C-406A-699EF59E2C46}"/>
              </a:ext>
            </a:extLst>
          </p:cNvPr>
          <p:cNvCxnSpPr>
            <a:cxnSpLocks/>
          </p:cNvCxnSpPr>
          <p:nvPr/>
        </p:nvCxnSpPr>
        <p:spPr>
          <a:xfrm>
            <a:off x="10399111" y="2378803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D6792E9D-37F2-5F59-A184-8DCE578A32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27569" y="2737050"/>
            <a:ext cx="324671" cy="91440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9E2F379-D3EB-528E-2E9C-CF1169F23DDB}"/>
              </a:ext>
            </a:extLst>
          </p:cNvPr>
          <p:cNvSpPr/>
          <p:nvPr/>
        </p:nvSpPr>
        <p:spPr>
          <a:xfrm>
            <a:off x="7382605" y="2397972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0067196-A978-0881-C060-B59450FA2BB3}"/>
              </a:ext>
            </a:extLst>
          </p:cNvPr>
          <p:cNvSpPr/>
          <p:nvPr/>
        </p:nvSpPr>
        <p:spPr>
          <a:xfrm>
            <a:off x="7605178" y="1941179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D6EBCFD-FBD6-2D2C-BC9A-27CBF11E105D}"/>
              </a:ext>
            </a:extLst>
          </p:cNvPr>
          <p:cNvCxnSpPr/>
          <p:nvPr/>
        </p:nvCxnSpPr>
        <p:spPr>
          <a:xfrm>
            <a:off x="7281264" y="2383583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226C0D4-C4EB-355C-BE3E-B9316ABC3CC3}"/>
              </a:ext>
            </a:extLst>
          </p:cNvPr>
          <p:cNvCxnSpPr>
            <a:cxnSpLocks/>
          </p:cNvCxnSpPr>
          <p:nvPr/>
        </p:nvCxnSpPr>
        <p:spPr>
          <a:xfrm>
            <a:off x="7473998" y="2386868"/>
            <a:ext cx="146304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DECD7B0-C43C-1049-6D28-CCC8C656CE3F}"/>
              </a:ext>
            </a:extLst>
          </p:cNvPr>
          <p:cNvCxnSpPr>
            <a:cxnSpLocks/>
          </p:cNvCxnSpPr>
          <p:nvPr/>
        </p:nvCxnSpPr>
        <p:spPr>
          <a:xfrm>
            <a:off x="8506503" y="2665495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D6DEF48-9402-8B9E-76E1-18C526DB192B}"/>
              </a:ext>
            </a:extLst>
          </p:cNvPr>
          <p:cNvCxnSpPr>
            <a:cxnSpLocks/>
          </p:cNvCxnSpPr>
          <p:nvPr/>
        </p:nvCxnSpPr>
        <p:spPr>
          <a:xfrm>
            <a:off x="8506503" y="2131961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16E50A5-3F7C-DC2D-CED4-C59F8D878470}"/>
              </a:ext>
            </a:extLst>
          </p:cNvPr>
          <p:cNvGrpSpPr>
            <a:grpSpLocks noChangeAspect="1"/>
          </p:cNvGrpSpPr>
          <p:nvPr/>
        </p:nvGrpSpPr>
        <p:grpSpPr>
          <a:xfrm>
            <a:off x="6551243" y="3680393"/>
            <a:ext cx="733472" cy="916639"/>
            <a:chOff x="1471613" y="2614612"/>
            <a:chExt cx="1291875" cy="1614488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7316C76A-3C05-E7F6-5113-F89E0C5074A7}"/>
                </a:ext>
              </a:extLst>
            </p:cNvPr>
            <p:cNvSpPr/>
            <p:nvPr/>
          </p:nvSpPr>
          <p:spPr>
            <a:xfrm>
              <a:off x="2123407" y="2614612"/>
              <a:ext cx="640081" cy="1614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FE5F3FD-6D1B-864C-090B-82E85CD84B44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345EC8A-AE84-F811-897F-AB1BECFACCB1}"/>
              </a:ext>
            </a:extLst>
          </p:cNvPr>
          <p:cNvGrpSpPr>
            <a:grpSpLocks noChangeAspect="1"/>
          </p:cNvGrpSpPr>
          <p:nvPr/>
        </p:nvGrpSpPr>
        <p:grpSpPr>
          <a:xfrm>
            <a:off x="7599896" y="3680393"/>
            <a:ext cx="730822" cy="918910"/>
            <a:chOff x="4057450" y="2621755"/>
            <a:chExt cx="1287206" cy="1618488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29913799-A1EB-8268-5AB3-A6AD3D56CD80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F7A45616-EAFD-BD7B-0DE0-B447E47684A0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6E107AA-9F3B-491E-DE2D-0C8B4FF131BA}"/>
              </a:ext>
            </a:extLst>
          </p:cNvPr>
          <p:cNvGrpSpPr>
            <a:grpSpLocks noChangeAspect="1"/>
          </p:cNvGrpSpPr>
          <p:nvPr/>
        </p:nvGrpSpPr>
        <p:grpSpPr>
          <a:xfrm>
            <a:off x="10702246" y="3664779"/>
            <a:ext cx="726821" cy="928687"/>
            <a:chOff x="10444356" y="2614613"/>
            <a:chExt cx="1280160" cy="1635709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8205EA2-997B-A89C-F6A6-8F4E5CF00B6E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95A18101-F0CE-F56C-F961-D01972B6F061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669C981-65DE-BA3C-B883-AB804D7A8EE1}"/>
              </a:ext>
            </a:extLst>
          </p:cNvPr>
          <p:cNvGrpSpPr/>
          <p:nvPr/>
        </p:nvGrpSpPr>
        <p:grpSpPr>
          <a:xfrm>
            <a:off x="8760203" y="3661561"/>
            <a:ext cx="527709" cy="973523"/>
            <a:chOff x="5487884" y="2129817"/>
            <a:chExt cx="527709" cy="973523"/>
          </a:xfrm>
        </p:grpSpPr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27DA5C60-0DC7-E223-0838-296273C01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295" y="2129817"/>
              <a:ext cx="444988" cy="973523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9B7E59E-FCEB-C508-5414-48B61308AB8E}"/>
                </a:ext>
              </a:extLst>
            </p:cNvPr>
            <p:cNvSpPr txBox="1"/>
            <p:nvPr/>
          </p:nvSpPr>
          <p:spPr>
            <a:xfrm>
              <a:off x="5487884" y="229108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E6E61D74-DB5C-9BC8-CD16-86516AABCAA1}"/>
              </a:ext>
            </a:extLst>
          </p:cNvPr>
          <p:cNvCxnSpPr>
            <a:cxnSpLocks/>
            <a:stCxn id="303" idx="0"/>
            <a:endCxn id="304" idx="1"/>
          </p:cNvCxnSpPr>
          <p:nvPr/>
        </p:nvCxnSpPr>
        <p:spPr>
          <a:xfrm rot="5400000" flipH="1" flipV="1">
            <a:off x="7408399" y="3953039"/>
            <a:ext cx="299641" cy="93917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A7DD4F4-1357-9C84-D4D8-DDCC441A488D}"/>
              </a:ext>
            </a:extLst>
          </p:cNvPr>
          <p:cNvCxnSpPr>
            <a:cxnSpLocks/>
          </p:cNvCxnSpPr>
          <p:nvPr/>
        </p:nvCxnSpPr>
        <p:spPr>
          <a:xfrm>
            <a:off x="8333433" y="4413897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85EEB113-6C98-CF9E-C86B-3527821FCF50}"/>
              </a:ext>
            </a:extLst>
          </p:cNvPr>
          <p:cNvSpPr txBox="1"/>
          <p:nvPr/>
        </p:nvSpPr>
        <p:spPr>
          <a:xfrm>
            <a:off x="6671758" y="332356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D5294BD6-3AD5-8B47-C5E8-900AD9CE96B2}"/>
              </a:ext>
            </a:extLst>
          </p:cNvPr>
          <p:cNvSpPr txBox="1"/>
          <p:nvPr/>
        </p:nvSpPr>
        <p:spPr>
          <a:xfrm>
            <a:off x="7708677" y="332356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918C72D-98BA-2589-4226-07EEC2DCBE6F}"/>
              </a:ext>
            </a:extLst>
          </p:cNvPr>
          <p:cNvSpPr txBox="1"/>
          <p:nvPr/>
        </p:nvSpPr>
        <p:spPr>
          <a:xfrm>
            <a:off x="8745596" y="332356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51683E8-7F36-C6C4-307B-FC050333988E}"/>
              </a:ext>
            </a:extLst>
          </p:cNvPr>
          <p:cNvSpPr txBox="1"/>
          <p:nvPr/>
        </p:nvSpPr>
        <p:spPr>
          <a:xfrm>
            <a:off x="9705571" y="332356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5339849-B6D5-35B1-595A-6373678A7947}"/>
              </a:ext>
            </a:extLst>
          </p:cNvPr>
          <p:cNvSpPr txBox="1"/>
          <p:nvPr/>
        </p:nvSpPr>
        <p:spPr>
          <a:xfrm>
            <a:off x="10819435" y="3323564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0741F3B7-0153-0E34-0C4D-D7956D9FB4CC}"/>
              </a:ext>
            </a:extLst>
          </p:cNvPr>
          <p:cNvCxnSpPr>
            <a:cxnSpLocks/>
          </p:cNvCxnSpPr>
          <p:nvPr/>
        </p:nvCxnSpPr>
        <p:spPr>
          <a:xfrm>
            <a:off x="8333433" y="3880363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EA5BBC54-AB9E-DEEE-DE90-27305BF4F956}"/>
              </a:ext>
            </a:extLst>
          </p:cNvPr>
          <p:cNvCxnSpPr>
            <a:cxnSpLocks/>
          </p:cNvCxnSpPr>
          <p:nvPr/>
        </p:nvCxnSpPr>
        <p:spPr>
          <a:xfrm>
            <a:off x="9236662" y="4135996"/>
            <a:ext cx="265176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E3A6715F-1DD4-D9A9-526A-7315D4487635}"/>
              </a:ext>
            </a:extLst>
          </p:cNvPr>
          <p:cNvCxnSpPr>
            <a:cxnSpLocks/>
            <a:stCxn id="290" idx="2"/>
          </p:cNvCxnSpPr>
          <p:nvPr/>
        </p:nvCxnSpPr>
        <p:spPr>
          <a:xfrm rot="16200000" flipH="1">
            <a:off x="9746926" y="3997435"/>
            <a:ext cx="557784" cy="841248"/>
          </a:xfrm>
          <a:prstGeom prst="bentConnector2">
            <a:avLst/>
          </a:prstGeom>
          <a:ln w="19050">
            <a:solidFill>
              <a:schemeClr val="bg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96914237-0B3D-62C3-E3CD-254B745263E5}"/>
              </a:ext>
            </a:extLst>
          </p:cNvPr>
          <p:cNvSpPr/>
          <p:nvPr/>
        </p:nvSpPr>
        <p:spPr>
          <a:xfrm>
            <a:off x="9476538" y="3822828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13400C9D-EFFB-4C22-6E13-954C1CAC9674}"/>
              </a:ext>
            </a:extLst>
          </p:cNvPr>
          <p:cNvSpPr/>
          <p:nvPr/>
        </p:nvSpPr>
        <p:spPr>
          <a:xfrm>
            <a:off x="10529093" y="4215127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CB3CFEA-D0AD-0F5F-347F-342E98D6CBE6}"/>
              </a:ext>
            </a:extLst>
          </p:cNvPr>
          <p:cNvGrpSpPr/>
          <p:nvPr/>
        </p:nvGrpSpPr>
        <p:grpSpPr>
          <a:xfrm>
            <a:off x="9688821" y="3672329"/>
            <a:ext cx="767204" cy="929471"/>
            <a:chOff x="6492376" y="2121753"/>
            <a:chExt cx="767204" cy="929471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1EE520EC-EC0A-4C0D-A69F-200B8A805E8A}"/>
                </a:ext>
              </a:extLst>
            </p:cNvPr>
            <p:cNvSpPr/>
            <p:nvPr/>
          </p:nvSpPr>
          <p:spPr>
            <a:xfrm>
              <a:off x="6855401" y="2134586"/>
              <a:ext cx="363411" cy="916638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74F91D7-CC2D-7271-BB34-A33023F68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2376" y="2121753"/>
              <a:ext cx="767204" cy="91663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55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DMEM</a:t>
              </a:r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C6BD8FA5-2D9E-A316-01A6-D463CDB8D472}"/>
              </a:ext>
            </a:extLst>
          </p:cNvPr>
          <p:cNvSpPr/>
          <p:nvPr/>
        </p:nvSpPr>
        <p:spPr>
          <a:xfrm>
            <a:off x="7411710" y="3680393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1DF3970A-A9F5-A6DE-4DC9-AAF47E4EB09E}"/>
              </a:ext>
            </a:extLst>
          </p:cNvPr>
          <p:cNvSpPr/>
          <p:nvPr/>
        </p:nvSpPr>
        <p:spPr>
          <a:xfrm>
            <a:off x="8450589" y="3680393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41BB0E4B-9D80-CE0C-6746-4F2F224D4DC1}"/>
              </a:ext>
            </a:extLst>
          </p:cNvPr>
          <p:cNvSpPr/>
          <p:nvPr/>
        </p:nvSpPr>
        <p:spPr>
          <a:xfrm>
            <a:off x="9489468" y="3680393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9C5AE9C4-50CA-8317-2E02-612EF7AB8CD5}"/>
              </a:ext>
            </a:extLst>
          </p:cNvPr>
          <p:cNvSpPr/>
          <p:nvPr/>
        </p:nvSpPr>
        <p:spPr>
          <a:xfrm>
            <a:off x="10528348" y="3680393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7140CAC1-B8C6-47AF-5BCF-C93143264E39}"/>
              </a:ext>
            </a:extLst>
          </p:cNvPr>
          <p:cNvCxnSpPr>
            <a:cxnSpLocks/>
          </p:cNvCxnSpPr>
          <p:nvPr/>
        </p:nvCxnSpPr>
        <p:spPr>
          <a:xfrm>
            <a:off x="9539894" y="4135996"/>
            <a:ext cx="16459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66FE3AB-42E9-C914-A507-8FEC290E9EA6}"/>
              </a:ext>
            </a:extLst>
          </p:cNvPr>
          <p:cNvCxnSpPr>
            <a:cxnSpLocks/>
          </p:cNvCxnSpPr>
          <p:nvPr/>
        </p:nvCxnSpPr>
        <p:spPr>
          <a:xfrm>
            <a:off x="10575482" y="4130648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5383662A-AE16-892E-D16F-F635C48CDFA7}"/>
              </a:ext>
            </a:extLst>
          </p:cNvPr>
          <p:cNvCxnSpPr>
            <a:cxnSpLocks/>
          </p:cNvCxnSpPr>
          <p:nvPr/>
        </p:nvCxnSpPr>
        <p:spPr>
          <a:xfrm>
            <a:off x="10399111" y="4130648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923978C8-0672-1E48-D6DA-5E9C25C2B6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327569" y="4488895"/>
            <a:ext cx="324671" cy="91440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Rectangle 302">
            <a:extLst>
              <a:ext uri="{FF2B5EF4-FFF2-40B4-BE49-F238E27FC236}">
                <a16:creationId xmlns:a16="http://schemas.microsoft.com/office/drawing/2014/main" id="{E808A9E9-09E9-C56B-C18F-3CBE394EB25A}"/>
              </a:ext>
            </a:extLst>
          </p:cNvPr>
          <p:cNvSpPr/>
          <p:nvPr/>
        </p:nvSpPr>
        <p:spPr>
          <a:xfrm>
            <a:off x="7382605" y="4149817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D89F0FB5-2003-4E65-5EE0-82C6C824B1EB}"/>
              </a:ext>
            </a:extLst>
          </p:cNvPr>
          <p:cNvSpPr/>
          <p:nvPr/>
        </p:nvSpPr>
        <p:spPr>
          <a:xfrm>
            <a:off x="7605178" y="3693024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295516B0-D879-F13D-01C1-210D6C2BFA9A}"/>
              </a:ext>
            </a:extLst>
          </p:cNvPr>
          <p:cNvCxnSpPr/>
          <p:nvPr/>
        </p:nvCxnSpPr>
        <p:spPr>
          <a:xfrm>
            <a:off x="7281264" y="4135428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DD08D46-E891-8172-7A21-701096B8DE0E}"/>
              </a:ext>
            </a:extLst>
          </p:cNvPr>
          <p:cNvCxnSpPr>
            <a:cxnSpLocks/>
          </p:cNvCxnSpPr>
          <p:nvPr/>
        </p:nvCxnSpPr>
        <p:spPr>
          <a:xfrm>
            <a:off x="7473998" y="4138713"/>
            <a:ext cx="146304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EB1363A-822A-FB0E-66A5-A9D0A8D397C5}"/>
              </a:ext>
            </a:extLst>
          </p:cNvPr>
          <p:cNvCxnSpPr>
            <a:cxnSpLocks/>
          </p:cNvCxnSpPr>
          <p:nvPr/>
        </p:nvCxnSpPr>
        <p:spPr>
          <a:xfrm>
            <a:off x="8506503" y="4417340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09E76083-AAE3-BFA8-E7C3-D0100C4BE445}"/>
              </a:ext>
            </a:extLst>
          </p:cNvPr>
          <p:cNvCxnSpPr>
            <a:cxnSpLocks/>
          </p:cNvCxnSpPr>
          <p:nvPr/>
        </p:nvCxnSpPr>
        <p:spPr>
          <a:xfrm>
            <a:off x="8506503" y="3883806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95F7A034-6845-A137-574E-AD0926BC69B8}"/>
              </a:ext>
            </a:extLst>
          </p:cNvPr>
          <p:cNvGrpSpPr>
            <a:grpSpLocks noChangeAspect="1"/>
          </p:cNvGrpSpPr>
          <p:nvPr/>
        </p:nvGrpSpPr>
        <p:grpSpPr>
          <a:xfrm>
            <a:off x="6493601" y="5375864"/>
            <a:ext cx="733472" cy="916639"/>
            <a:chOff x="1471613" y="2614612"/>
            <a:chExt cx="1291875" cy="1614488"/>
          </a:xfrm>
        </p:grpSpPr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0BEC4BBE-AA22-C7A9-7F6D-408B32ECC298}"/>
                </a:ext>
              </a:extLst>
            </p:cNvPr>
            <p:cNvSpPr/>
            <p:nvPr/>
          </p:nvSpPr>
          <p:spPr>
            <a:xfrm>
              <a:off x="2123407" y="2614612"/>
              <a:ext cx="640081" cy="1614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4556FC59-8C20-65BD-0757-57E7BC8E0089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B6BA2CB2-AE77-E21B-99D5-668F386BA0D1}"/>
              </a:ext>
            </a:extLst>
          </p:cNvPr>
          <p:cNvGrpSpPr>
            <a:grpSpLocks noChangeAspect="1"/>
          </p:cNvGrpSpPr>
          <p:nvPr/>
        </p:nvGrpSpPr>
        <p:grpSpPr>
          <a:xfrm>
            <a:off x="7542254" y="5375864"/>
            <a:ext cx="730822" cy="918910"/>
            <a:chOff x="4057450" y="2621755"/>
            <a:chExt cx="1287206" cy="1618488"/>
          </a:xfrm>
        </p:grpSpPr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85DB39FB-1B85-6B03-56DC-DA9A36113734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882C019E-F24A-67D2-FD1E-319B748BA23C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42D8FB3B-3381-B84F-18E9-E1A903539CA9}"/>
              </a:ext>
            </a:extLst>
          </p:cNvPr>
          <p:cNvGrpSpPr>
            <a:grpSpLocks noChangeAspect="1"/>
          </p:cNvGrpSpPr>
          <p:nvPr/>
        </p:nvGrpSpPr>
        <p:grpSpPr>
          <a:xfrm>
            <a:off x="10644604" y="5360250"/>
            <a:ext cx="726821" cy="928687"/>
            <a:chOff x="10444356" y="2614613"/>
            <a:chExt cx="1280160" cy="1635709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96504AC6-F12B-6A07-0353-9022F25FB233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EE45E948-7EF9-AEB6-287E-8A1CA271B28E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D77ED2C5-DF84-A3E5-73B8-05F72217BD70}"/>
              </a:ext>
            </a:extLst>
          </p:cNvPr>
          <p:cNvGrpSpPr/>
          <p:nvPr/>
        </p:nvGrpSpPr>
        <p:grpSpPr>
          <a:xfrm>
            <a:off x="8702561" y="5357032"/>
            <a:ext cx="527709" cy="973523"/>
            <a:chOff x="5487884" y="2129817"/>
            <a:chExt cx="527709" cy="973523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C66318C9-2230-EC62-D8A2-CA2F6F78E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295" y="2129817"/>
              <a:ext cx="444988" cy="973523"/>
            </a:xfrm>
            <a:custGeom>
              <a:avLst/>
              <a:gdLst>
                <a:gd name="connsiteX0" fmla="*/ 0 w 1793965"/>
                <a:gd name="connsiteY0" fmla="*/ 0 h 4650377"/>
                <a:gd name="connsiteX1" fmla="*/ 0 w 1793965"/>
                <a:gd name="connsiteY1" fmla="*/ 1898469 h 4650377"/>
                <a:gd name="connsiteX2" fmla="*/ 478971 w 1793965"/>
                <a:gd name="connsiteY2" fmla="*/ 2333897 h 4650377"/>
                <a:gd name="connsiteX3" fmla="*/ 0 w 1793965"/>
                <a:gd name="connsiteY3" fmla="*/ 2778034 h 4650377"/>
                <a:gd name="connsiteX4" fmla="*/ 0 w 1793965"/>
                <a:gd name="connsiteY4" fmla="*/ 4650377 h 4650377"/>
                <a:gd name="connsiteX5" fmla="*/ 1793965 w 1793965"/>
                <a:gd name="connsiteY5" fmla="*/ 3666309 h 4650377"/>
                <a:gd name="connsiteX6" fmla="*/ 1793965 w 1793965"/>
                <a:gd name="connsiteY6" fmla="*/ 984069 h 4650377"/>
                <a:gd name="connsiteX7" fmla="*/ 0 w 1793965"/>
                <a:gd name="connsiteY7" fmla="*/ 0 h 465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3965" h="4650377">
                  <a:moveTo>
                    <a:pt x="0" y="0"/>
                  </a:moveTo>
                  <a:lnTo>
                    <a:pt x="0" y="1898469"/>
                  </a:lnTo>
                  <a:lnTo>
                    <a:pt x="478971" y="2333897"/>
                  </a:lnTo>
                  <a:lnTo>
                    <a:pt x="0" y="2778034"/>
                  </a:lnTo>
                  <a:lnTo>
                    <a:pt x="0" y="4650377"/>
                  </a:lnTo>
                  <a:lnTo>
                    <a:pt x="1793965" y="3666309"/>
                  </a:lnTo>
                  <a:lnTo>
                    <a:pt x="1793965" y="98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190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rtlCol="0" anchor="ctr"/>
            <a:lstStyle/>
            <a:p>
              <a:pPr algn="r">
                <a:spcBef>
                  <a:spcPts val="600"/>
                </a:spcBef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21F3F3B3-E5AD-B027-2FFA-89188ADB49AC}"/>
                </a:ext>
              </a:extLst>
            </p:cNvPr>
            <p:cNvSpPr txBox="1"/>
            <p:nvPr/>
          </p:nvSpPr>
          <p:spPr>
            <a:xfrm>
              <a:off x="5487884" y="2291084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bg1"/>
                  </a:solidFill>
                  <a:latin typeface="18 VAG Rounded Light   02390" pitchFamily="2" charset="0"/>
                </a:rPr>
                <a:t>ALU</a:t>
              </a:r>
            </a:p>
          </p:txBody>
        </p:sp>
      </p:grpSp>
      <p:cxnSp>
        <p:nvCxnSpPr>
          <p:cNvPr id="453" name="Elbow Connector 452">
            <a:extLst>
              <a:ext uri="{FF2B5EF4-FFF2-40B4-BE49-F238E27FC236}">
                <a16:creationId xmlns:a16="http://schemas.microsoft.com/office/drawing/2014/main" id="{C8A0DD6A-DA86-262F-378D-DDBD4B16AA82}"/>
              </a:ext>
            </a:extLst>
          </p:cNvPr>
          <p:cNvCxnSpPr>
            <a:cxnSpLocks/>
            <a:stCxn id="478" idx="0"/>
            <a:endCxn id="479" idx="1"/>
          </p:cNvCxnSpPr>
          <p:nvPr/>
        </p:nvCxnSpPr>
        <p:spPr>
          <a:xfrm rot="5400000" flipH="1" flipV="1">
            <a:off x="7350757" y="5648510"/>
            <a:ext cx="299641" cy="93917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55D531-6413-54FF-3407-2B44DE516530}"/>
              </a:ext>
            </a:extLst>
          </p:cNvPr>
          <p:cNvCxnSpPr>
            <a:cxnSpLocks/>
          </p:cNvCxnSpPr>
          <p:nvPr/>
        </p:nvCxnSpPr>
        <p:spPr>
          <a:xfrm>
            <a:off x="8275791" y="6109368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TextBox 454">
            <a:extLst>
              <a:ext uri="{FF2B5EF4-FFF2-40B4-BE49-F238E27FC236}">
                <a16:creationId xmlns:a16="http://schemas.microsoft.com/office/drawing/2014/main" id="{DE655F17-39DA-CB0F-AC6F-633083FB1660}"/>
              </a:ext>
            </a:extLst>
          </p:cNvPr>
          <p:cNvSpPr txBox="1"/>
          <p:nvPr/>
        </p:nvSpPr>
        <p:spPr>
          <a:xfrm>
            <a:off x="6614116" y="5019035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9D2A1E17-C7A4-090F-D16C-5613342A73EA}"/>
              </a:ext>
            </a:extLst>
          </p:cNvPr>
          <p:cNvSpPr txBox="1"/>
          <p:nvPr/>
        </p:nvSpPr>
        <p:spPr>
          <a:xfrm>
            <a:off x="7651035" y="5019035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44042FD4-1B7B-FBBC-E002-41A7F1B008EC}"/>
              </a:ext>
            </a:extLst>
          </p:cNvPr>
          <p:cNvSpPr txBox="1"/>
          <p:nvPr/>
        </p:nvSpPr>
        <p:spPr>
          <a:xfrm>
            <a:off x="8687954" y="5019035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D6314C0-84E9-63A8-815F-F769D3F1BEEC}"/>
              </a:ext>
            </a:extLst>
          </p:cNvPr>
          <p:cNvSpPr txBox="1"/>
          <p:nvPr/>
        </p:nvSpPr>
        <p:spPr>
          <a:xfrm>
            <a:off x="9647929" y="5019035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D04DEC4E-2FB6-0789-A7D2-5183F75C0D64}"/>
              </a:ext>
            </a:extLst>
          </p:cNvPr>
          <p:cNvSpPr txBox="1"/>
          <p:nvPr/>
        </p:nvSpPr>
        <p:spPr>
          <a:xfrm>
            <a:off x="10761793" y="5019035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</a:p>
        </p:txBody>
      </p: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A5A7213E-6C8B-FC5E-4188-86750C87E2DE}"/>
              </a:ext>
            </a:extLst>
          </p:cNvPr>
          <p:cNvCxnSpPr>
            <a:cxnSpLocks/>
          </p:cNvCxnSpPr>
          <p:nvPr/>
        </p:nvCxnSpPr>
        <p:spPr>
          <a:xfrm>
            <a:off x="8275791" y="5575834"/>
            <a:ext cx="11887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Arrow Connector 460">
            <a:extLst>
              <a:ext uri="{FF2B5EF4-FFF2-40B4-BE49-F238E27FC236}">
                <a16:creationId xmlns:a16="http://schemas.microsoft.com/office/drawing/2014/main" id="{4FCAEFEB-66E7-72B5-850F-97E15CB920EA}"/>
              </a:ext>
            </a:extLst>
          </p:cNvPr>
          <p:cNvCxnSpPr>
            <a:cxnSpLocks/>
          </p:cNvCxnSpPr>
          <p:nvPr/>
        </p:nvCxnSpPr>
        <p:spPr>
          <a:xfrm>
            <a:off x="9179020" y="5831467"/>
            <a:ext cx="265176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Elbow Connector 461">
            <a:extLst>
              <a:ext uri="{FF2B5EF4-FFF2-40B4-BE49-F238E27FC236}">
                <a16:creationId xmlns:a16="http://schemas.microsoft.com/office/drawing/2014/main" id="{DFB981E6-5BB6-C11B-C20C-76B3D82BCBA5}"/>
              </a:ext>
            </a:extLst>
          </p:cNvPr>
          <p:cNvCxnSpPr>
            <a:cxnSpLocks/>
            <a:stCxn id="463" idx="2"/>
          </p:cNvCxnSpPr>
          <p:nvPr/>
        </p:nvCxnSpPr>
        <p:spPr>
          <a:xfrm rot="16200000" flipH="1">
            <a:off x="9689284" y="5692906"/>
            <a:ext cx="557784" cy="841248"/>
          </a:xfrm>
          <a:prstGeom prst="bentConnector2">
            <a:avLst/>
          </a:prstGeom>
          <a:ln w="19050">
            <a:solidFill>
              <a:schemeClr val="bg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 462">
            <a:extLst>
              <a:ext uri="{FF2B5EF4-FFF2-40B4-BE49-F238E27FC236}">
                <a16:creationId xmlns:a16="http://schemas.microsoft.com/office/drawing/2014/main" id="{EFFB11FF-4019-09E8-ED90-07F155A81FC1}"/>
              </a:ext>
            </a:extLst>
          </p:cNvPr>
          <p:cNvSpPr/>
          <p:nvPr/>
        </p:nvSpPr>
        <p:spPr>
          <a:xfrm>
            <a:off x="9418896" y="5518299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B35F9B0D-1A46-29E3-1399-4533CE1EB741}"/>
              </a:ext>
            </a:extLst>
          </p:cNvPr>
          <p:cNvSpPr/>
          <p:nvPr/>
        </p:nvSpPr>
        <p:spPr>
          <a:xfrm>
            <a:off x="10471451" y="5910598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EB83B17F-3525-5006-1653-D0E07A73677B}"/>
              </a:ext>
            </a:extLst>
          </p:cNvPr>
          <p:cNvGrpSpPr/>
          <p:nvPr/>
        </p:nvGrpSpPr>
        <p:grpSpPr>
          <a:xfrm>
            <a:off x="9631179" y="5367800"/>
            <a:ext cx="746769" cy="929471"/>
            <a:chOff x="9688821" y="1920484"/>
            <a:chExt cx="746769" cy="929471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EC3D7910-6E0A-9531-7A55-AECC5DB4D0E2}"/>
                </a:ext>
              </a:extLst>
            </p:cNvPr>
            <p:cNvSpPr/>
            <p:nvPr/>
          </p:nvSpPr>
          <p:spPr>
            <a:xfrm>
              <a:off x="9694996" y="1933317"/>
              <a:ext cx="356616" cy="916638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165F1F86-EC87-3171-FDEE-EED59E05EFBB}"/>
                </a:ext>
              </a:extLst>
            </p:cNvPr>
            <p:cNvGrpSpPr/>
            <p:nvPr/>
          </p:nvGrpSpPr>
          <p:grpSpPr>
            <a:xfrm>
              <a:off x="9688821" y="1920484"/>
              <a:ext cx="746769" cy="929471"/>
              <a:chOff x="6492376" y="2121753"/>
              <a:chExt cx="746769" cy="929471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29E2DFEB-4BC4-DCE2-EC65-9634049A2891}"/>
                  </a:ext>
                </a:extLst>
              </p:cNvPr>
              <p:cNvSpPr/>
              <p:nvPr/>
            </p:nvSpPr>
            <p:spPr>
              <a:xfrm>
                <a:off x="6868848" y="2134586"/>
                <a:ext cx="356616" cy="916638"/>
              </a:xfrm>
              <a:prstGeom prst="rect">
                <a:avLst/>
              </a:prstGeom>
              <a:noFill/>
              <a:ln w="28575">
                <a:noFill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60706802-EC1F-5ABF-C1ED-B000FF3388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92376" y="2121753"/>
                <a:ext cx="746769" cy="916638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550" dirty="0">
                    <a:solidFill>
                      <a:schemeClr val="bg1"/>
                    </a:solidFill>
                    <a:latin typeface="18 VAG Rounded Light   02390" pitchFamily="2" charset="0"/>
                    <a:cs typeface="Courier New" panose="02070309020205020404" pitchFamily="49" charset="0"/>
                  </a:rPr>
                  <a:t>DMEM</a:t>
                </a:r>
              </a:p>
            </p:txBody>
          </p:sp>
        </p:grpSp>
      </p:grpSp>
      <p:sp>
        <p:nvSpPr>
          <p:cNvPr id="470" name="Rectangle 469">
            <a:extLst>
              <a:ext uri="{FF2B5EF4-FFF2-40B4-BE49-F238E27FC236}">
                <a16:creationId xmlns:a16="http://schemas.microsoft.com/office/drawing/2014/main" id="{833575B2-59BA-F457-91DD-42A0664ADD34}"/>
              </a:ext>
            </a:extLst>
          </p:cNvPr>
          <p:cNvSpPr/>
          <p:nvPr/>
        </p:nvSpPr>
        <p:spPr>
          <a:xfrm>
            <a:off x="7354068" y="5375864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CEA8F91F-4DD7-9F5F-788B-4EB63CD03C80}"/>
              </a:ext>
            </a:extLst>
          </p:cNvPr>
          <p:cNvSpPr/>
          <p:nvPr/>
        </p:nvSpPr>
        <p:spPr>
          <a:xfrm>
            <a:off x="8392947" y="5375864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D5E3F364-625D-5CDD-7801-16D14BA88FBD}"/>
              </a:ext>
            </a:extLst>
          </p:cNvPr>
          <p:cNvSpPr/>
          <p:nvPr/>
        </p:nvSpPr>
        <p:spPr>
          <a:xfrm>
            <a:off x="9431826" y="5375864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7B9A4D84-939E-BF50-7CEE-C5122EC44CD2}"/>
              </a:ext>
            </a:extLst>
          </p:cNvPr>
          <p:cNvSpPr/>
          <p:nvPr/>
        </p:nvSpPr>
        <p:spPr>
          <a:xfrm>
            <a:off x="10470706" y="5375864"/>
            <a:ext cx="61192" cy="916638"/>
          </a:xfrm>
          <a:prstGeom prst="rect">
            <a:avLst/>
          </a:pr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18 VAG Rounded Light   02390" pitchFamily="2" charset="0"/>
              <a:cs typeface="Courier New" panose="02070309020205020404" pitchFamily="49" charset="0"/>
            </a:endParaRPr>
          </a:p>
        </p:txBody>
      </p: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6950186E-FAED-FBC6-DC8E-8619EE5CAB4B}"/>
              </a:ext>
            </a:extLst>
          </p:cNvPr>
          <p:cNvCxnSpPr>
            <a:cxnSpLocks/>
          </p:cNvCxnSpPr>
          <p:nvPr/>
        </p:nvCxnSpPr>
        <p:spPr>
          <a:xfrm>
            <a:off x="9482252" y="5831467"/>
            <a:ext cx="164592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27BD6B85-4414-F7ED-FBC9-F114D89EB297}"/>
              </a:ext>
            </a:extLst>
          </p:cNvPr>
          <p:cNvCxnSpPr>
            <a:cxnSpLocks/>
          </p:cNvCxnSpPr>
          <p:nvPr/>
        </p:nvCxnSpPr>
        <p:spPr>
          <a:xfrm>
            <a:off x="10517840" y="5826119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C90E25D4-87E8-12E1-EEDF-04F5B839D3F8}"/>
              </a:ext>
            </a:extLst>
          </p:cNvPr>
          <p:cNvCxnSpPr>
            <a:cxnSpLocks/>
          </p:cNvCxnSpPr>
          <p:nvPr/>
        </p:nvCxnSpPr>
        <p:spPr>
          <a:xfrm>
            <a:off x="10341469" y="5826119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Elbow Connector 476">
            <a:extLst>
              <a:ext uri="{FF2B5EF4-FFF2-40B4-BE49-F238E27FC236}">
                <a16:creationId xmlns:a16="http://schemas.microsoft.com/office/drawing/2014/main" id="{CFEB95C1-5B2E-5DE8-CCAC-FFC6ACC17A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269927" y="6184366"/>
            <a:ext cx="324671" cy="91440"/>
          </a:xfrm>
          <a:prstGeom prst="bentConnector2">
            <a:avLst/>
          </a:prstGeom>
          <a:ln w="19050">
            <a:solidFill>
              <a:schemeClr val="bg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Rectangle 477">
            <a:extLst>
              <a:ext uri="{FF2B5EF4-FFF2-40B4-BE49-F238E27FC236}">
                <a16:creationId xmlns:a16="http://schemas.microsoft.com/office/drawing/2014/main" id="{921C2729-6228-90C1-DAE0-0B91A6D0E4E4}"/>
              </a:ext>
            </a:extLst>
          </p:cNvPr>
          <p:cNvSpPr/>
          <p:nvPr/>
        </p:nvSpPr>
        <p:spPr>
          <a:xfrm>
            <a:off x="7324963" y="5845288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18AAC778-4865-F828-D84A-2D521909E6EC}"/>
              </a:ext>
            </a:extLst>
          </p:cNvPr>
          <p:cNvSpPr/>
          <p:nvPr/>
        </p:nvSpPr>
        <p:spPr>
          <a:xfrm>
            <a:off x="7547536" y="5388495"/>
            <a:ext cx="257311" cy="314303"/>
          </a:xfrm>
          <a:prstGeom prst="rect">
            <a:avLst/>
          </a:prstGeom>
          <a:noFill/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1FCCFFF3-773E-5B93-E55C-764BD71C98C5}"/>
              </a:ext>
            </a:extLst>
          </p:cNvPr>
          <p:cNvCxnSpPr/>
          <p:nvPr/>
        </p:nvCxnSpPr>
        <p:spPr>
          <a:xfrm>
            <a:off x="7223622" y="5830899"/>
            <a:ext cx="137160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03C678FE-5376-6ED2-FD8F-4B6077D0087F}"/>
              </a:ext>
            </a:extLst>
          </p:cNvPr>
          <p:cNvCxnSpPr>
            <a:cxnSpLocks/>
          </p:cNvCxnSpPr>
          <p:nvPr/>
        </p:nvCxnSpPr>
        <p:spPr>
          <a:xfrm>
            <a:off x="7416356" y="5834184"/>
            <a:ext cx="146304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Arrow Connector 481">
            <a:extLst>
              <a:ext uri="{FF2B5EF4-FFF2-40B4-BE49-F238E27FC236}">
                <a16:creationId xmlns:a16="http://schemas.microsoft.com/office/drawing/2014/main" id="{F63C9456-F866-45BD-2D4B-37B6FF087B88}"/>
              </a:ext>
            </a:extLst>
          </p:cNvPr>
          <p:cNvCxnSpPr>
            <a:cxnSpLocks/>
          </p:cNvCxnSpPr>
          <p:nvPr/>
        </p:nvCxnSpPr>
        <p:spPr>
          <a:xfrm>
            <a:off x="8448861" y="6112811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FE48C737-2449-5DA1-47C1-7A027C4C6126}"/>
              </a:ext>
            </a:extLst>
          </p:cNvPr>
          <p:cNvCxnSpPr>
            <a:cxnSpLocks/>
          </p:cNvCxnSpPr>
          <p:nvPr/>
        </p:nvCxnSpPr>
        <p:spPr>
          <a:xfrm>
            <a:off x="8448861" y="5579277"/>
            <a:ext cx="292608" cy="1135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4" name="TextBox 483">
            <a:extLst>
              <a:ext uri="{FF2B5EF4-FFF2-40B4-BE49-F238E27FC236}">
                <a16:creationId xmlns:a16="http://schemas.microsoft.com/office/drawing/2014/main" id="{EC1382DA-38A5-716F-59BF-58A3811F7970}"/>
              </a:ext>
            </a:extLst>
          </p:cNvPr>
          <p:cNvSpPr txBox="1"/>
          <p:nvPr/>
        </p:nvSpPr>
        <p:spPr>
          <a:xfrm>
            <a:off x="11484131" y="5675450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sw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D3843F7F-7978-226A-512C-E88B18A29807}"/>
              </a:ext>
            </a:extLst>
          </p:cNvPr>
          <p:cNvSpPr txBox="1"/>
          <p:nvPr/>
        </p:nvSpPr>
        <p:spPr>
          <a:xfrm>
            <a:off x="11556079" y="2128518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solidFill>
                  <a:schemeClr val="accent1"/>
                </a:solidFill>
                <a:latin typeface="18 VAG Rounded Light   02390" pitchFamily="2" charset="0"/>
              </a:rPr>
              <a:t>lw</a:t>
            </a:r>
            <a:endParaRPr lang="en-US" sz="24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pic>
        <p:nvPicPr>
          <p:cNvPr id="546" name="Picture 545">
            <a:extLst>
              <a:ext uri="{FF2B5EF4-FFF2-40B4-BE49-F238E27FC236}">
                <a16:creationId xmlns:a16="http://schemas.microsoft.com/office/drawing/2014/main" id="{7B4B52AC-3C45-9422-630C-7E9643A2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18" y="2689630"/>
            <a:ext cx="3017520" cy="859915"/>
          </a:xfrm>
          <a:prstGeom prst="rect">
            <a:avLst/>
          </a:prstGeom>
        </p:spPr>
      </p:pic>
      <p:pic>
        <p:nvPicPr>
          <p:cNvPr id="576" name="Picture 575">
            <a:extLst>
              <a:ext uri="{FF2B5EF4-FFF2-40B4-BE49-F238E27FC236}">
                <a16:creationId xmlns:a16="http://schemas.microsoft.com/office/drawing/2014/main" id="{6EFC2462-1A97-0142-4EDF-08F538EC8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48" y="4869184"/>
            <a:ext cx="3017520" cy="857693"/>
          </a:xfrm>
          <a:prstGeom prst="rect">
            <a:avLst/>
          </a:prstGeom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5E99DFE5-9B49-A780-AE14-F580F329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302" y="2582100"/>
            <a:ext cx="3017520" cy="875550"/>
          </a:xfrm>
          <a:prstGeom prst="rect">
            <a:avLst/>
          </a:prstGeom>
        </p:spPr>
      </p:pic>
      <p:pic>
        <p:nvPicPr>
          <p:cNvPr id="662" name="Picture 661">
            <a:extLst>
              <a:ext uri="{FF2B5EF4-FFF2-40B4-BE49-F238E27FC236}">
                <a16:creationId xmlns:a16="http://schemas.microsoft.com/office/drawing/2014/main" id="{3BF36B58-B92F-4985-998F-9B3F57199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495" y="4264757"/>
            <a:ext cx="3017520" cy="875550"/>
          </a:xfrm>
          <a:prstGeom prst="rect">
            <a:avLst/>
          </a:prstGeom>
        </p:spPr>
      </p:pic>
      <p:pic>
        <p:nvPicPr>
          <p:cNvPr id="706" name="Picture 705">
            <a:extLst>
              <a:ext uri="{FF2B5EF4-FFF2-40B4-BE49-F238E27FC236}">
                <a16:creationId xmlns:a16="http://schemas.microsoft.com/office/drawing/2014/main" id="{0C7A32FB-6E70-EC98-E8C3-6B317CC49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544" y="6507935"/>
            <a:ext cx="3017520" cy="8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9AC5A45-167B-FAFC-8F95-7FB83C097F1E}"/>
              </a:ext>
            </a:extLst>
          </p:cNvPr>
          <p:cNvGrpSpPr/>
          <p:nvPr/>
        </p:nvGrpSpPr>
        <p:grpSpPr>
          <a:xfrm>
            <a:off x="8917432" y="3586419"/>
            <a:ext cx="1021734" cy="1127284"/>
            <a:chOff x="9120628" y="3586419"/>
            <a:chExt cx="1021734" cy="1127284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6BC64DA7-A1B1-1E33-61B5-D83764BAC155}"/>
                </a:ext>
              </a:extLst>
            </p:cNvPr>
            <p:cNvSpPr/>
            <p:nvPr/>
          </p:nvSpPr>
          <p:spPr>
            <a:xfrm>
              <a:off x="9120628" y="3586419"/>
              <a:ext cx="1021734" cy="112728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b"/>
            <a:lstStyle/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>
                  <a:solidFill>
                    <a:schemeClr val="bg1"/>
                  </a:solidFill>
                  <a:latin typeface="18 VAG Rounded Light   02390" pitchFamily="2" charset="0"/>
                </a:rPr>
                <a:t>	</a:t>
              </a: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dataR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400" i="1" dirty="0" err="1">
                  <a:solidFill>
                    <a:schemeClr val="bg1"/>
                  </a:solidFill>
                  <a:latin typeface="18 VAG Rounded Light   02390" pitchFamily="2" charset="0"/>
                </a:rPr>
                <a:t>addr</a:t>
              </a:r>
              <a:endParaRPr lang="en-US" sz="1400" i="1" dirty="0">
                <a:solidFill>
                  <a:schemeClr val="bg1"/>
                </a:solidFill>
                <a:latin typeface="18 VAG Rounded Light   02390" pitchFamily="2" charset="0"/>
              </a:endParaRPr>
            </a:p>
            <a:p>
              <a:pPr algn="r">
                <a:spcBef>
                  <a:spcPts val="400"/>
                </a:spcBef>
                <a:tabLst>
                  <a:tab pos="1249363" algn="r"/>
                </a:tabLst>
              </a:pPr>
              <a:r>
                <a:rPr lang="en-US" sz="16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DMEM</a:t>
              </a:r>
            </a:p>
            <a:p>
              <a:pPr>
                <a:spcBef>
                  <a:spcPts val="400"/>
                </a:spcBef>
                <a:spcAft>
                  <a:spcPts val="400"/>
                </a:spcAft>
                <a:tabLst>
                  <a:tab pos="1249363" algn="r"/>
                </a:tabLst>
              </a:pPr>
              <a:r>
                <a:rPr lang="en-US" sz="1200" i="1" dirty="0" err="1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dataW</a:t>
              </a:r>
              <a:r>
                <a:rPr lang="en-US" sz="1600" i="1" dirty="0">
                  <a:solidFill>
                    <a:schemeClr val="bg1"/>
                  </a:solidFill>
                  <a:latin typeface="18 VAG ROUNDED LIGHT   02390" pitchFamily="2" charset="0"/>
                  <a:cs typeface="Courier New" panose="02070309020205020404" pitchFamily="49" charset="0"/>
                </a:rPr>
                <a:t> </a:t>
              </a:r>
              <a:endParaRPr lang="en-US" sz="1200" i="1" dirty="0">
                <a:solidFill>
                  <a:schemeClr val="bg1"/>
                </a:solidFill>
                <a:latin typeface="18 VAG ROUNDED LIGHT   02390" pitchFamily="2" charset="0"/>
                <a:cs typeface="Courier New" panose="02070309020205020404" pitchFamily="49" charset="0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A49D0FB0-BFA2-EDA4-4ABE-999F6FEBA857}"/>
                </a:ext>
              </a:extLst>
            </p:cNvPr>
            <p:cNvSpPr/>
            <p:nvPr/>
          </p:nvSpPr>
          <p:spPr>
            <a:xfrm>
              <a:off x="9120628" y="4444602"/>
              <a:ext cx="165031" cy="191496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</p:grpSp>
      <p:sp>
        <p:nvSpPr>
          <p:cNvPr id="308" name="Rectangle 307">
            <a:extLst>
              <a:ext uri="{FF2B5EF4-FFF2-40B4-BE49-F238E27FC236}">
                <a16:creationId xmlns:a16="http://schemas.microsoft.com/office/drawing/2014/main" id="{B5F21712-74F9-1B1C-C348-211340BF727D}"/>
              </a:ext>
            </a:extLst>
          </p:cNvPr>
          <p:cNvSpPr/>
          <p:nvPr/>
        </p:nvSpPr>
        <p:spPr>
          <a:xfrm>
            <a:off x="4602743" y="2918076"/>
            <a:ext cx="1440473" cy="165509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>
              <a:spcBef>
                <a:spcPts val="4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dataW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1000"/>
              </a:spcBef>
            </a:pPr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rsW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rsR1	dataR1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rsR2	</a:t>
            </a:r>
          </a:p>
          <a:p>
            <a:pPr>
              <a:spcBef>
                <a:spcPts val="400"/>
              </a:spcBef>
              <a:tabLst>
                <a:tab pos="1249363" algn="r"/>
              </a:tabLst>
            </a:pPr>
            <a:r>
              <a:rPr lang="en-US" sz="1400" i="1" dirty="0">
                <a:solidFill>
                  <a:schemeClr val="bg1"/>
                </a:solidFill>
                <a:latin typeface="18 VAG Rounded Light   02390" pitchFamily="2" charset="0"/>
              </a:rPr>
              <a:t>	dataR2</a:t>
            </a: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Reg[]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F37E9F1-06DF-6DA5-3E5A-8118CB94C728}"/>
              </a:ext>
            </a:extLst>
          </p:cNvPr>
          <p:cNvSpPr/>
          <p:nvPr/>
        </p:nvSpPr>
        <p:spPr>
          <a:xfrm>
            <a:off x="161652" y="1797891"/>
            <a:ext cx="10837962" cy="2330064"/>
          </a:xfrm>
          <a:custGeom>
            <a:avLst/>
            <a:gdLst>
              <a:gd name="connsiteX0" fmla="*/ 8418565 w 10837962"/>
              <a:gd name="connsiteY0" fmla="*/ 0 h 2330064"/>
              <a:gd name="connsiteX1" fmla="*/ 8607165 w 10837962"/>
              <a:gd name="connsiteY1" fmla="*/ 0 h 2330064"/>
              <a:gd name="connsiteX2" fmla="*/ 8692361 w 10837962"/>
              <a:gd name="connsiteY2" fmla="*/ 85196 h 2330064"/>
              <a:gd name="connsiteX3" fmla="*/ 8692361 w 10837962"/>
              <a:gd name="connsiteY3" fmla="*/ 499020 h 2330064"/>
              <a:gd name="connsiteX4" fmla="*/ 9806664 w 10837962"/>
              <a:gd name="connsiteY4" fmla="*/ 499020 h 2330064"/>
              <a:gd name="connsiteX5" fmla="*/ 9806664 w 10837962"/>
              <a:gd name="connsiteY5" fmla="*/ 244749 h 2330064"/>
              <a:gd name="connsiteX6" fmla="*/ 10051412 w 10837962"/>
              <a:gd name="connsiteY6" fmla="*/ 1 h 2330064"/>
              <a:gd name="connsiteX7" fmla="*/ 10593214 w 10837962"/>
              <a:gd name="connsiteY7" fmla="*/ 1 h 2330064"/>
              <a:gd name="connsiteX8" fmla="*/ 10837962 w 10837962"/>
              <a:gd name="connsiteY8" fmla="*/ 244749 h 2330064"/>
              <a:gd name="connsiteX9" fmla="*/ 10837962 w 10837962"/>
              <a:gd name="connsiteY9" fmla="*/ 1934145 h 2330064"/>
              <a:gd name="connsiteX10" fmla="*/ 10593214 w 10837962"/>
              <a:gd name="connsiteY10" fmla="*/ 2178893 h 2330064"/>
              <a:gd name="connsiteX11" fmla="*/ 10051412 w 10837962"/>
              <a:gd name="connsiteY11" fmla="*/ 2178893 h 2330064"/>
              <a:gd name="connsiteX12" fmla="*/ 9806664 w 10837962"/>
              <a:gd name="connsiteY12" fmla="*/ 1934145 h 2330064"/>
              <a:gd name="connsiteX13" fmla="*/ 9806664 w 10837962"/>
              <a:gd name="connsiteY13" fmla="*/ 874500 h 2330064"/>
              <a:gd name="connsiteX14" fmla="*/ 8692361 w 10837962"/>
              <a:gd name="connsiteY14" fmla="*/ 874500 h 2330064"/>
              <a:gd name="connsiteX15" fmla="*/ 8692361 w 10837962"/>
              <a:gd name="connsiteY15" fmla="*/ 1438044 h 2330064"/>
              <a:gd name="connsiteX16" fmla="*/ 8607165 w 10837962"/>
              <a:gd name="connsiteY16" fmla="*/ 1523240 h 2330064"/>
              <a:gd name="connsiteX17" fmla="*/ 8418565 w 10837962"/>
              <a:gd name="connsiteY17" fmla="*/ 1523240 h 2330064"/>
              <a:gd name="connsiteX18" fmla="*/ 8333369 w 10837962"/>
              <a:gd name="connsiteY18" fmla="*/ 1438044 h 2330064"/>
              <a:gd name="connsiteX19" fmla="*/ 8333369 w 10837962"/>
              <a:gd name="connsiteY19" fmla="*/ 874500 h 2330064"/>
              <a:gd name="connsiteX20" fmla="*/ 5197156 w 10837962"/>
              <a:gd name="connsiteY20" fmla="*/ 874500 h 2330064"/>
              <a:gd name="connsiteX21" fmla="*/ 5197156 w 10837962"/>
              <a:gd name="connsiteY21" fmla="*/ 1316978 h 2330064"/>
              <a:gd name="connsiteX22" fmla="*/ 5077597 w 10837962"/>
              <a:gd name="connsiteY22" fmla="*/ 1436537 h 2330064"/>
              <a:gd name="connsiteX23" fmla="*/ 4237969 w 10837962"/>
              <a:gd name="connsiteY23" fmla="*/ 1436537 h 2330064"/>
              <a:gd name="connsiteX24" fmla="*/ 4222216 w 10837962"/>
              <a:gd name="connsiteY24" fmla="*/ 1438125 h 2330064"/>
              <a:gd name="connsiteX25" fmla="*/ 3548799 w 10837962"/>
              <a:gd name="connsiteY25" fmla="*/ 1438125 h 2330064"/>
              <a:gd name="connsiteX26" fmla="*/ 3325932 w 10837962"/>
              <a:gd name="connsiteY26" fmla="*/ 1215257 h 2330064"/>
              <a:gd name="connsiteX27" fmla="*/ 3325932 w 10837962"/>
              <a:gd name="connsiteY27" fmla="*/ 721888 h 2330064"/>
              <a:gd name="connsiteX28" fmla="*/ 3391208 w 10837962"/>
              <a:gd name="connsiteY28" fmla="*/ 564297 h 2330064"/>
              <a:gd name="connsiteX29" fmla="*/ 3400917 w 10837962"/>
              <a:gd name="connsiteY29" fmla="*/ 556286 h 2330064"/>
              <a:gd name="connsiteX30" fmla="*/ 3402452 w 10837962"/>
              <a:gd name="connsiteY30" fmla="*/ 554008 h 2330064"/>
              <a:gd name="connsiteX31" fmla="*/ 3409154 w 10837962"/>
              <a:gd name="connsiteY31" fmla="*/ 549490 h 2330064"/>
              <a:gd name="connsiteX32" fmla="*/ 3424191 w 10837962"/>
              <a:gd name="connsiteY32" fmla="*/ 537082 h 2330064"/>
              <a:gd name="connsiteX33" fmla="*/ 3441451 w 10837962"/>
              <a:gd name="connsiteY33" fmla="*/ 527714 h 2330064"/>
              <a:gd name="connsiteX34" fmla="*/ 3462128 w 10837962"/>
              <a:gd name="connsiteY34" fmla="*/ 513774 h 2330064"/>
              <a:gd name="connsiteX35" fmla="*/ 3535205 w 10837962"/>
              <a:gd name="connsiteY35" fmla="*/ 499020 h 2330064"/>
              <a:gd name="connsiteX36" fmla="*/ 3548799 w 10837962"/>
              <a:gd name="connsiteY36" fmla="*/ 499020 h 2330064"/>
              <a:gd name="connsiteX37" fmla="*/ 4222216 w 10837962"/>
              <a:gd name="connsiteY37" fmla="*/ 499020 h 2330064"/>
              <a:gd name="connsiteX38" fmla="*/ 8333369 w 10837962"/>
              <a:gd name="connsiteY38" fmla="*/ 499020 h 2330064"/>
              <a:gd name="connsiteX39" fmla="*/ 8333369 w 10837962"/>
              <a:gd name="connsiteY39" fmla="*/ 382476 h 2330064"/>
              <a:gd name="connsiteX40" fmla="*/ 3039456 w 10837962"/>
              <a:gd name="connsiteY40" fmla="*/ 382476 h 2330064"/>
              <a:gd name="connsiteX41" fmla="*/ 3039456 w 10837962"/>
              <a:gd name="connsiteY41" fmla="*/ 489596 h 2330064"/>
              <a:gd name="connsiteX42" fmla="*/ 2950347 w 10837962"/>
              <a:gd name="connsiteY42" fmla="*/ 578705 h 2330064"/>
              <a:gd name="connsiteX43" fmla="*/ 1047100 w 10837962"/>
              <a:gd name="connsiteY43" fmla="*/ 578705 h 2330064"/>
              <a:gd name="connsiteX44" fmla="*/ 1047100 w 10837962"/>
              <a:gd name="connsiteY44" fmla="*/ 2157147 h 2330064"/>
              <a:gd name="connsiteX45" fmla="*/ 874183 w 10837962"/>
              <a:gd name="connsiteY45" fmla="*/ 2330064 h 2330064"/>
              <a:gd name="connsiteX46" fmla="*/ 182537 w 10837962"/>
              <a:gd name="connsiteY46" fmla="*/ 2330064 h 2330064"/>
              <a:gd name="connsiteX47" fmla="*/ 9620 w 10837962"/>
              <a:gd name="connsiteY47" fmla="*/ 2157147 h 2330064"/>
              <a:gd name="connsiteX48" fmla="*/ 9620 w 10837962"/>
              <a:gd name="connsiteY48" fmla="*/ 528164 h 2330064"/>
              <a:gd name="connsiteX49" fmla="*/ 7003 w 10837962"/>
              <a:gd name="connsiteY49" fmla="*/ 524282 h 2330064"/>
              <a:gd name="connsiteX50" fmla="*/ 0 w 10837962"/>
              <a:gd name="connsiteY50" fmla="*/ 489596 h 2330064"/>
              <a:gd name="connsiteX51" fmla="*/ 0 w 10837962"/>
              <a:gd name="connsiteY51" fmla="*/ 292334 h 2330064"/>
              <a:gd name="connsiteX52" fmla="*/ 3162 w 10837962"/>
              <a:gd name="connsiteY52" fmla="*/ 276673 h 2330064"/>
              <a:gd name="connsiteX53" fmla="*/ 3162 w 10837962"/>
              <a:gd name="connsiteY53" fmla="*/ 96105 h 2330064"/>
              <a:gd name="connsiteX54" fmla="*/ 92271 w 10837962"/>
              <a:gd name="connsiteY54" fmla="*/ 6996 h 2330064"/>
              <a:gd name="connsiteX55" fmla="*/ 182532 w 10837962"/>
              <a:gd name="connsiteY55" fmla="*/ 6996 h 2330064"/>
              <a:gd name="connsiteX56" fmla="*/ 182537 w 10837962"/>
              <a:gd name="connsiteY56" fmla="*/ 6995 h 2330064"/>
              <a:gd name="connsiteX57" fmla="*/ 874183 w 10837962"/>
              <a:gd name="connsiteY57" fmla="*/ 6995 h 2330064"/>
              <a:gd name="connsiteX58" fmla="*/ 874188 w 10837962"/>
              <a:gd name="connsiteY58" fmla="*/ 6996 h 2330064"/>
              <a:gd name="connsiteX59" fmla="*/ 8384957 w 10837962"/>
              <a:gd name="connsiteY59" fmla="*/ 6996 h 2330064"/>
              <a:gd name="connsiteX60" fmla="*/ 8385403 w 10837962"/>
              <a:gd name="connsiteY60" fmla="*/ 6695 h 2330064"/>
              <a:gd name="connsiteX61" fmla="*/ 8418565 w 10837962"/>
              <a:gd name="connsiteY61" fmla="*/ 0 h 233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837962" h="2330064">
                <a:moveTo>
                  <a:pt x="8418565" y="0"/>
                </a:moveTo>
                <a:lnTo>
                  <a:pt x="8607165" y="0"/>
                </a:lnTo>
                <a:cubicBezTo>
                  <a:pt x="8654217" y="0"/>
                  <a:pt x="8692361" y="38144"/>
                  <a:pt x="8692361" y="85196"/>
                </a:cubicBezTo>
                <a:lnTo>
                  <a:pt x="8692361" y="499020"/>
                </a:lnTo>
                <a:lnTo>
                  <a:pt x="9806664" y="499020"/>
                </a:lnTo>
                <a:lnTo>
                  <a:pt x="9806664" y="244749"/>
                </a:lnTo>
                <a:cubicBezTo>
                  <a:pt x="9806664" y="109578"/>
                  <a:pt x="9916241" y="1"/>
                  <a:pt x="10051412" y="1"/>
                </a:cubicBezTo>
                <a:lnTo>
                  <a:pt x="10593214" y="1"/>
                </a:lnTo>
                <a:cubicBezTo>
                  <a:pt x="10728385" y="1"/>
                  <a:pt x="10837962" y="109578"/>
                  <a:pt x="10837962" y="244749"/>
                </a:cubicBezTo>
                <a:lnTo>
                  <a:pt x="10837962" y="1934145"/>
                </a:lnTo>
                <a:cubicBezTo>
                  <a:pt x="10837962" y="2069316"/>
                  <a:pt x="10728385" y="2178893"/>
                  <a:pt x="10593214" y="2178893"/>
                </a:cubicBezTo>
                <a:lnTo>
                  <a:pt x="10051412" y="2178893"/>
                </a:lnTo>
                <a:cubicBezTo>
                  <a:pt x="9916241" y="2178893"/>
                  <a:pt x="9806664" y="2069316"/>
                  <a:pt x="9806664" y="1934145"/>
                </a:cubicBezTo>
                <a:lnTo>
                  <a:pt x="9806664" y="874500"/>
                </a:lnTo>
                <a:lnTo>
                  <a:pt x="8692361" y="874500"/>
                </a:lnTo>
                <a:lnTo>
                  <a:pt x="8692361" y="1438044"/>
                </a:lnTo>
                <a:cubicBezTo>
                  <a:pt x="8692361" y="1485096"/>
                  <a:pt x="8654217" y="1523240"/>
                  <a:pt x="8607165" y="1523240"/>
                </a:cubicBezTo>
                <a:lnTo>
                  <a:pt x="8418565" y="1523240"/>
                </a:lnTo>
                <a:cubicBezTo>
                  <a:pt x="8371513" y="1523240"/>
                  <a:pt x="8333369" y="1485096"/>
                  <a:pt x="8333369" y="1438044"/>
                </a:cubicBezTo>
                <a:lnTo>
                  <a:pt x="8333369" y="874500"/>
                </a:lnTo>
                <a:lnTo>
                  <a:pt x="5197156" y="874500"/>
                </a:lnTo>
                <a:lnTo>
                  <a:pt x="5197156" y="1316978"/>
                </a:lnTo>
                <a:cubicBezTo>
                  <a:pt x="5197156" y="1383009"/>
                  <a:pt x="5143628" y="1436537"/>
                  <a:pt x="5077597" y="1436537"/>
                </a:cubicBezTo>
                <a:lnTo>
                  <a:pt x="4237969" y="1436537"/>
                </a:lnTo>
                <a:lnTo>
                  <a:pt x="4222216" y="1438125"/>
                </a:lnTo>
                <a:lnTo>
                  <a:pt x="3548799" y="1438125"/>
                </a:lnTo>
                <a:cubicBezTo>
                  <a:pt x="3425712" y="1438125"/>
                  <a:pt x="3325932" y="1338344"/>
                  <a:pt x="3325932" y="1215257"/>
                </a:cubicBezTo>
                <a:lnTo>
                  <a:pt x="3325932" y="721888"/>
                </a:lnTo>
                <a:cubicBezTo>
                  <a:pt x="3325932" y="660345"/>
                  <a:pt x="3350877" y="604628"/>
                  <a:pt x="3391208" y="564297"/>
                </a:cubicBezTo>
                <a:lnTo>
                  <a:pt x="3400917" y="556286"/>
                </a:lnTo>
                <a:lnTo>
                  <a:pt x="3402452" y="554008"/>
                </a:lnTo>
                <a:lnTo>
                  <a:pt x="3409154" y="549490"/>
                </a:lnTo>
                <a:lnTo>
                  <a:pt x="3424191" y="537082"/>
                </a:lnTo>
                <a:lnTo>
                  <a:pt x="3441451" y="527714"/>
                </a:lnTo>
                <a:lnTo>
                  <a:pt x="3462128" y="513774"/>
                </a:lnTo>
                <a:cubicBezTo>
                  <a:pt x="3484589" y="504274"/>
                  <a:pt x="3509283" y="499020"/>
                  <a:pt x="3535205" y="499020"/>
                </a:cubicBezTo>
                <a:lnTo>
                  <a:pt x="3548799" y="499020"/>
                </a:lnTo>
                <a:lnTo>
                  <a:pt x="4222216" y="499020"/>
                </a:lnTo>
                <a:lnTo>
                  <a:pt x="8333369" y="499020"/>
                </a:lnTo>
                <a:lnTo>
                  <a:pt x="8333369" y="382476"/>
                </a:lnTo>
                <a:lnTo>
                  <a:pt x="3039456" y="382476"/>
                </a:lnTo>
                <a:lnTo>
                  <a:pt x="3039456" y="489596"/>
                </a:lnTo>
                <a:cubicBezTo>
                  <a:pt x="3039456" y="538810"/>
                  <a:pt x="2999561" y="578705"/>
                  <a:pt x="2950347" y="578705"/>
                </a:cubicBezTo>
                <a:lnTo>
                  <a:pt x="1047100" y="578705"/>
                </a:lnTo>
                <a:lnTo>
                  <a:pt x="1047100" y="2157147"/>
                </a:lnTo>
                <a:cubicBezTo>
                  <a:pt x="1047100" y="2252646"/>
                  <a:pt x="969682" y="2330064"/>
                  <a:pt x="874183" y="2330064"/>
                </a:cubicBezTo>
                <a:lnTo>
                  <a:pt x="182537" y="2330064"/>
                </a:lnTo>
                <a:cubicBezTo>
                  <a:pt x="87038" y="2330064"/>
                  <a:pt x="9620" y="2252646"/>
                  <a:pt x="9620" y="2157147"/>
                </a:cubicBezTo>
                <a:lnTo>
                  <a:pt x="9620" y="528164"/>
                </a:lnTo>
                <a:lnTo>
                  <a:pt x="7003" y="524282"/>
                </a:lnTo>
                <a:cubicBezTo>
                  <a:pt x="2494" y="513621"/>
                  <a:pt x="0" y="501900"/>
                  <a:pt x="0" y="489596"/>
                </a:cubicBezTo>
                <a:lnTo>
                  <a:pt x="0" y="292334"/>
                </a:lnTo>
                <a:lnTo>
                  <a:pt x="3162" y="276673"/>
                </a:lnTo>
                <a:lnTo>
                  <a:pt x="3162" y="96105"/>
                </a:lnTo>
                <a:cubicBezTo>
                  <a:pt x="3162" y="46891"/>
                  <a:pt x="43057" y="6996"/>
                  <a:pt x="92271" y="6996"/>
                </a:cubicBezTo>
                <a:lnTo>
                  <a:pt x="182532" y="6996"/>
                </a:lnTo>
                <a:lnTo>
                  <a:pt x="182537" y="6995"/>
                </a:lnTo>
                <a:lnTo>
                  <a:pt x="874183" y="6995"/>
                </a:lnTo>
                <a:lnTo>
                  <a:pt x="874188" y="6996"/>
                </a:lnTo>
                <a:lnTo>
                  <a:pt x="8384957" y="6996"/>
                </a:lnTo>
                <a:lnTo>
                  <a:pt x="8385403" y="6695"/>
                </a:lnTo>
                <a:cubicBezTo>
                  <a:pt x="8395596" y="2384"/>
                  <a:pt x="8406802" y="0"/>
                  <a:pt x="8418565" y="0"/>
                </a:cubicBezTo>
                <a:close/>
              </a:path>
            </a:pathLst>
          </a:custGeom>
          <a:solidFill>
            <a:schemeClr val="accent4">
              <a:alpha val="57000"/>
            </a:schemeClr>
          </a:solidFill>
          <a:ln w="28575">
            <a:noFil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542881D0-E006-5FD1-06B4-BF7FDE875101}"/>
              </a:ext>
            </a:extLst>
          </p:cNvPr>
          <p:cNvCxnSpPr>
            <a:cxnSpLocks/>
          </p:cNvCxnSpPr>
          <p:nvPr/>
        </p:nvCxnSpPr>
        <p:spPr>
          <a:xfrm>
            <a:off x="6782279" y="4381734"/>
            <a:ext cx="0" cy="1184173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DB1CA216-A44B-94A2-491B-0FE076CC9699}"/>
              </a:ext>
            </a:extLst>
          </p:cNvPr>
          <p:cNvCxnSpPr>
            <a:cxnSpLocks/>
          </p:cNvCxnSpPr>
          <p:nvPr/>
        </p:nvCxnSpPr>
        <p:spPr>
          <a:xfrm>
            <a:off x="6995267" y="4391981"/>
            <a:ext cx="0" cy="1173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4CABF1C-C840-9F3E-AB67-F1D6561813B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05763" y="4530234"/>
            <a:ext cx="2936970" cy="596712"/>
          </a:xfrm>
          <a:prstGeom prst="bentConnector3">
            <a:avLst>
              <a:gd name="adj1" fmla="val 92537"/>
            </a:avLst>
          </a:prstGeom>
          <a:ln w="28575">
            <a:solidFill>
              <a:schemeClr val="bg1"/>
            </a:solidFill>
            <a:tailEnd type="triangle" w="lg" len="lg"/>
          </a:ln>
          <a:effectLst>
            <a:glow rad="63500">
              <a:srgbClr val="00264A">
                <a:alpha val="92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E4D1DEAE-7AAB-4FA5-9AC7-CEF254DF6C1E}"/>
              </a:ext>
            </a:extLst>
          </p:cNvPr>
          <p:cNvCxnSpPr>
            <a:cxnSpLocks/>
          </p:cNvCxnSpPr>
          <p:nvPr/>
        </p:nvCxnSpPr>
        <p:spPr>
          <a:xfrm>
            <a:off x="7779927" y="4427042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3182A8-AAC2-5CFD-2ED1-D6AE1F38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0280650" algn="r"/>
              </a:tabLst>
            </a:pPr>
            <a:r>
              <a:rPr lang="en-US" dirty="0"/>
              <a:t>Single-Cycle RV32I Datapath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E2B3D3E-7682-F6FD-4010-CC6BCDC1F9BA}"/>
              </a:ext>
            </a:extLst>
          </p:cNvPr>
          <p:cNvSpPr/>
          <p:nvPr/>
        </p:nvSpPr>
        <p:spPr>
          <a:xfrm>
            <a:off x="1921794" y="3375224"/>
            <a:ext cx="934483" cy="1152150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addr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pPr algn="r"/>
            <a:r>
              <a:rPr lang="en-US" sz="1400" i="1" dirty="0" err="1">
                <a:solidFill>
                  <a:schemeClr val="bg1"/>
                </a:solidFill>
                <a:latin typeface="18 VAG Rounded Light   02390" pitchFamily="2" charset="0"/>
              </a:rPr>
              <a:t>inst</a:t>
            </a:r>
            <a:endParaRPr lang="en-US" sz="1400" i="1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endParaRPr lang="en-US" sz="1600" dirty="0">
              <a:solidFill>
                <a:schemeClr val="bg1"/>
              </a:solidFill>
              <a:latin typeface="18 VAG Rounded Light   0239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</a:p>
        </p:txBody>
      </p:sp>
      <p:sp>
        <p:nvSpPr>
          <p:cNvPr id="319" name="Freeform 318">
            <a:extLst>
              <a:ext uri="{FF2B5EF4-FFF2-40B4-BE49-F238E27FC236}">
                <a16:creationId xmlns:a16="http://schemas.microsoft.com/office/drawing/2014/main" id="{50D48F20-2317-959C-0E0D-67B0974EEDE2}"/>
              </a:ext>
            </a:extLst>
          </p:cNvPr>
          <p:cNvSpPr>
            <a:spLocks/>
          </p:cNvSpPr>
          <p:nvPr/>
        </p:nvSpPr>
        <p:spPr>
          <a:xfrm>
            <a:off x="8076268" y="3549544"/>
            <a:ext cx="581729" cy="1053232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ALU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DE1979-E809-7A50-A64F-A7DC871340D6}"/>
              </a:ext>
            </a:extLst>
          </p:cNvPr>
          <p:cNvSpPr/>
          <p:nvPr/>
        </p:nvSpPr>
        <p:spPr>
          <a:xfrm>
            <a:off x="6420116" y="3477823"/>
            <a:ext cx="723547" cy="890604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18 VAG Rounded Light   02390" pitchFamily="2" charset="0"/>
              </a:rPr>
              <a:t>Branch Comp.</a:t>
            </a:r>
          </a:p>
        </p:txBody>
      </p:sp>
      <p:sp>
        <p:nvSpPr>
          <p:cNvPr id="324" name="Freeform 323">
            <a:extLst>
              <a:ext uri="{FF2B5EF4-FFF2-40B4-BE49-F238E27FC236}">
                <a16:creationId xmlns:a16="http://schemas.microsoft.com/office/drawing/2014/main" id="{C3F319D4-E9C9-BF79-1D0B-B024CF36D456}"/>
              </a:ext>
            </a:extLst>
          </p:cNvPr>
          <p:cNvSpPr>
            <a:spLocks/>
          </p:cNvSpPr>
          <p:nvPr/>
        </p:nvSpPr>
        <p:spPr>
          <a:xfrm>
            <a:off x="2255082" y="2385959"/>
            <a:ext cx="644039" cy="714015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18 VAG Rounded Light   02390" pitchFamily="2" charset="0"/>
              </a:rPr>
              <a:t>add</a:t>
            </a:r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DE938227-1E4D-9C95-BFDC-595B19E389B1}"/>
              </a:ext>
            </a:extLst>
          </p:cNvPr>
          <p:cNvSpPr/>
          <p:nvPr/>
        </p:nvSpPr>
        <p:spPr>
          <a:xfrm>
            <a:off x="3891870" y="4684066"/>
            <a:ext cx="734547" cy="615137"/>
          </a:xfrm>
          <a:prstGeom prst="round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bg1"/>
                </a:solidFill>
                <a:latin typeface="18 VAG Rounded Light   02390" pitchFamily="2" charset="0"/>
              </a:rPr>
              <a:t>Imm</a:t>
            </a:r>
            <a:r>
              <a:rPr lang="en-US" sz="1400" dirty="0">
                <a:solidFill>
                  <a:schemeClr val="bg1"/>
                </a:solidFill>
                <a:latin typeface="18 VAG Rounded Light   02390" pitchFamily="2" charset="0"/>
              </a:rPr>
              <a:t>. Gen</a:t>
            </a:r>
          </a:p>
        </p:txBody>
      </p:sp>
      <p:sp>
        <p:nvSpPr>
          <p:cNvPr id="327" name="Isosceles Triangle 59">
            <a:extLst>
              <a:ext uri="{FF2B5EF4-FFF2-40B4-BE49-F238E27FC236}">
                <a16:creationId xmlns:a16="http://schemas.microsoft.com/office/drawing/2014/main" id="{EFECB578-3A21-E891-8D71-0213F089D1C0}"/>
              </a:ext>
            </a:extLst>
          </p:cNvPr>
          <p:cNvSpPr>
            <a:spLocks noChangeAspect="1"/>
          </p:cNvSpPr>
          <p:nvPr/>
        </p:nvSpPr>
        <p:spPr>
          <a:xfrm>
            <a:off x="5740085" y="4428532"/>
            <a:ext cx="182880" cy="142528"/>
          </a:xfrm>
          <a:prstGeom prst="triangle">
            <a:avLst/>
          </a:pr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329" name="Isosceles Triangle 59">
            <a:extLst>
              <a:ext uri="{FF2B5EF4-FFF2-40B4-BE49-F238E27FC236}">
                <a16:creationId xmlns:a16="http://schemas.microsoft.com/office/drawing/2014/main" id="{4BB69EA9-5AFD-ECF3-6FBC-565768226B64}"/>
              </a:ext>
            </a:extLst>
          </p:cNvPr>
          <p:cNvSpPr/>
          <p:nvPr/>
        </p:nvSpPr>
        <p:spPr>
          <a:xfrm>
            <a:off x="9682903" y="4540637"/>
            <a:ext cx="182880" cy="172777"/>
          </a:xfrm>
          <a:prstGeom prst="triangl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7F7F169-A5F4-56F1-6936-D7E5E795DF1A}"/>
              </a:ext>
            </a:extLst>
          </p:cNvPr>
          <p:cNvGrpSpPr/>
          <p:nvPr/>
        </p:nvGrpSpPr>
        <p:grpSpPr>
          <a:xfrm>
            <a:off x="1227564" y="3270286"/>
            <a:ext cx="349772" cy="747357"/>
            <a:chOff x="959047" y="3126189"/>
            <a:chExt cx="415675" cy="914792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A5C8CA32-3065-E6B7-1BD4-077B2DB8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47" y="3126189"/>
              <a:ext cx="415675" cy="91479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68580" tIns="34290" rIns="68580" bIns="34290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itchFamily="-1" charset="-128"/>
                  <a:cs typeface="Courier New" panose="02070309020205020404" pitchFamily="49" charset="0"/>
                </a:rPr>
                <a:t>PC</a:t>
              </a:r>
            </a:p>
          </p:txBody>
        </p:sp>
        <p:sp>
          <p:nvSpPr>
            <p:cNvPr id="332" name="Isosceles Triangle 58">
              <a:extLst>
                <a:ext uri="{FF2B5EF4-FFF2-40B4-BE49-F238E27FC236}">
                  <a16:creationId xmlns:a16="http://schemas.microsoft.com/office/drawing/2014/main" id="{CC9BC0A6-4DFD-877B-775C-BD92FA021900}"/>
                </a:ext>
              </a:extLst>
            </p:cNvPr>
            <p:cNvSpPr/>
            <p:nvPr/>
          </p:nvSpPr>
          <p:spPr>
            <a:xfrm>
              <a:off x="1069894" y="3868203"/>
              <a:ext cx="221693" cy="172777"/>
            </a:xfrm>
            <a:prstGeom prst="triangl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8 VAG Rounded Light   02390" pitchFamily="2" charset="0"/>
              </a:endParaRPr>
            </a:p>
          </p:txBody>
        </p:sp>
      </p:grpSp>
      <p:cxnSp>
        <p:nvCxnSpPr>
          <p:cNvPr id="375" name="Elbow Connector 374">
            <a:extLst>
              <a:ext uri="{FF2B5EF4-FFF2-40B4-BE49-F238E27FC236}">
                <a16:creationId xmlns:a16="http://schemas.microsoft.com/office/drawing/2014/main" id="{8CB4FC43-FB1E-DAD9-6933-1031DF7B151C}"/>
              </a:ext>
            </a:extLst>
          </p:cNvPr>
          <p:cNvCxnSpPr>
            <a:cxnSpLocks/>
          </p:cNvCxnSpPr>
          <p:nvPr/>
        </p:nvCxnSpPr>
        <p:spPr>
          <a:xfrm flipV="1">
            <a:off x="2856277" y="3420761"/>
            <a:ext cx="1734699" cy="530538"/>
          </a:xfrm>
          <a:prstGeom prst="bentConnector3">
            <a:avLst>
              <a:gd name="adj1" fmla="val 17787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06C5600C-FF32-7B65-A838-616535BD3D13}"/>
              </a:ext>
            </a:extLst>
          </p:cNvPr>
          <p:cNvCxnSpPr/>
          <p:nvPr/>
        </p:nvCxnSpPr>
        <p:spPr>
          <a:xfrm>
            <a:off x="3154390" y="3685070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205D2502-C217-CFAD-90DA-7224BAC69EC5}"/>
              </a:ext>
            </a:extLst>
          </p:cNvPr>
          <p:cNvCxnSpPr/>
          <p:nvPr/>
        </p:nvCxnSpPr>
        <p:spPr>
          <a:xfrm>
            <a:off x="3154390" y="3951299"/>
            <a:ext cx="1452348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795E669-F7FD-51D5-9708-7B3C9BD34CCE}"/>
              </a:ext>
            </a:extLst>
          </p:cNvPr>
          <p:cNvCxnSpPr/>
          <p:nvPr/>
        </p:nvCxnSpPr>
        <p:spPr>
          <a:xfrm>
            <a:off x="2987434" y="3951299"/>
            <a:ext cx="0" cy="1575442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A5D422CF-1692-106D-093A-8F6E171C79D9}"/>
              </a:ext>
            </a:extLst>
          </p:cNvPr>
          <p:cNvCxnSpPr>
            <a:cxnSpLocks/>
          </p:cNvCxnSpPr>
          <p:nvPr/>
        </p:nvCxnSpPr>
        <p:spPr>
          <a:xfrm flipV="1">
            <a:off x="2984713" y="5013221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29E1759E-8C1A-B8F6-C0AE-84288FE3023D}"/>
              </a:ext>
            </a:extLst>
          </p:cNvPr>
          <p:cNvCxnSpPr>
            <a:cxnSpLocks/>
          </p:cNvCxnSpPr>
          <p:nvPr/>
        </p:nvCxnSpPr>
        <p:spPr>
          <a:xfrm flipV="1">
            <a:off x="6042837" y="3676635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Elbow Connector 398">
            <a:extLst>
              <a:ext uri="{FF2B5EF4-FFF2-40B4-BE49-F238E27FC236}">
                <a16:creationId xmlns:a16="http://schemas.microsoft.com/office/drawing/2014/main" id="{81177FA1-F44B-D412-678F-D0996FE371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8432" y="3034682"/>
            <a:ext cx="94632" cy="1367664"/>
          </a:xfrm>
          <a:prstGeom prst="bentConnector4">
            <a:avLst>
              <a:gd name="adj1" fmla="val -456294"/>
              <a:gd name="adj2" fmla="val 76963"/>
            </a:avLst>
          </a:prstGeom>
          <a:ln w="28575">
            <a:solidFill>
              <a:schemeClr val="bg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FEB16DF6-43AA-9A5F-FFF9-30CB1A3DA5D6}"/>
              </a:ext>
            </a:extLst>
          </p:cNvPr>
          <p:cNvSpPr txBox="1"/>
          <p:nvPr/>
        </p:nvSpPr>
        <p:spPr>
          <a:xfrm>
            <a:off x="6146460" y="3011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R[rs1]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67A46396-A71B-E5C3-E2EC-583B4A603C90}"/>
              </a:ext>
            </a:extLst>
          </p:cNvPr>
          <p:cNvCxnSpPr>
            <a:cxnSpLocks/>
          </p:cNvCxnSpPr>
          <p:nvPr/>
        </p:nvCxnSpPr>
        <p:spPr>
          <a:xfrm>
            <a:off x="7779927" y="3661650"/>
            <a:ext cx="301752" cy="149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B01F1A18-F34F-006C-C71D-DCC3DF9FCB76}"/>
              </a:ext>
            </a:extLst>
          </p:cNvPr>
          <p:cNvSpPr txBox="1"/>
          <p:nvPr/>
        </p:nvSpPr>
        <p:spPr>
          <a:xfrm>
            <a:off x="1239344" y="412012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45940B4-83F7-A371-DDED-84DC79891141}"/>
              </a:ext>
            </a:extLst>
          </p:cNvPr>
          <p:cNvCxnSpPr>
            <a:cxnSpLocks/>
            <a:stCxn id="454" idx="0"/>
            <a:endCxn id="332" idx="3"/>
          </p:cNvCxnSpPr>
          <p:nvPr/>
        </p:nvCxnSpPr>
        <p:spPr>
          <a:xfrm flipV="1">
            <a:off x="1410224" y="4017643"/>
            <a:ext cx="3886" cy="102481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5F1F7DB0-6CD9-15D8-A9C7-594A704DE0B1}"/>
              </a:ext>
            </a:extLst>
          </p:cNvPr>
          <p:cNvSpPr txBox="1"/>
          <p:nvPr/>
        </p:nvSpPr>
        <p:spPr>
          <a:xfrm>
            <a:off x="5650372" y="46799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624C0249-9BE0-79DE-318D-A6352F8053E6}"/>
              </a:ext>
            </a:extLst>
          </p:cNvPr>
          <p:cNvCxnSpPr>
            <a:stCxn id="457" idx="0"/>
          </p:cNvCxnSpPr>
          <p:nvPr/>
        </p:nvCxnSpPr>
        <p:spPr>
          <a:xfrm flipV="1">
            <a:off x="5821252" y="4561851"/>
            <a:ext cx="0" cy="118145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FE738B2C-2C36-2578-E323-38E7D6FA3739}"/>
              </a:ext>
            </a:extLst>
          </p:cNvPr>
          <p:cNvSpPr txBox="1"/>
          <p:nvPr/>
        </p:nvSpPr>
        <p:spPr>
          <a:xfrm>
            <a:off x="9610747" y="48425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err="1">
                <a:solidFill>
                  <a:schemeClr val="bg1"/>
                </a:solidFill>
                <a:latin typeface="18 VAG Rounded Light   02390" pitchFamily="2" charset="0"/>
              </a:rPr>
              <a:t>clk</a:t>
            </a:r>
            <a:endParaRPr lang="en-US" sz="11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C60DDE42-432D-6CCE-975F-C92E5D285C26}"/>
              </a:ext>
            </a:extLst>
          </p:cNvPr>
          <p:cNvCxnSpPr>
            <a:cxnSpLocks/>
            <a:stCxn id="461" idx="0"/>
          </p:cNvCxnSpPr>
          <p:nvPr/>
        </p:nvCxnSpPr>
        <p:spPr>
          <a:xfrm flipV="1">
            <a:off x="9781627" y="4713414"/>
            <a:ext cx="0" cy="129136"/>
          </a:xfrm>
          <a:prstGeom prst="line">
            <a:avLst/>
          </a:prstGeom>
          <a:ln w="1905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TextBox 464">
            <a:extLst>
              <a:ext uri="{FF2B5EF4-FFF2-40B4-BE49-F238E27FC236}">
                <a16:creationId xmlns:a16="http://schemas.microsoft.com/office/drawing/2014/main" id="{C7F68ECD-ACAD-374E-B7B5-00E15FD21DCB}"/>
              </a:ext>
            </a:extLst>
          </p:cNvPr>
          <p:cNvSpPr txBox="1"/>
          <p:nvPr/>
        </p:nvSpPr>
        <p:spPr>
          <a:xfrm>
            <a:off x="8286566" y="324582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C2019ECA-1D43-2798-7640-624AE67C748A}"/>
              </a:ext>
            </a:extLst>
          </p:cNvPr>
          <p:cNvSpPr txBox="1"/>
          <p:nvPr/>
        </p:nvSpPr>
        <p:spPr>
          <a:xfrm>
            <a:off x="5953696" y="4747081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R[rs2]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D8640-1BD8-BEED-DD26-8BB1044FBB16}"/>
              </a:ext>
            </a:extLst>
          </p:cNvPr>
          <p:cNvSpPr txBox="1"/>
          <p:nvPr/>
        </p:nvSpPr>
        <p:spPr>
          <a:xfrm>
            <a:off x="4586188" y="4884927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imm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[31:0]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A331C-250D-4072-F6B6-25839190A52F}"/>
              </a:ext>
            </a:extLst>
          </p:cNvPr>
          <p:cNvCxnSpPr>
            <a:cxnSpLocks/>
          </p:cNvCxnSpPr>
          <p:nvPr/>
        </p:nvCxnSpPr>
        <p:spPr>
          <a:xfrm flipV="1">
            <a:off x="967167" y="3643964"/>
            <a:ext cx="2743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8A3D43-23D6-8073-FA9C-E13A73CB5D24}"/>
              </a:ext>
            </a:extLst>
          </p:cNvPr>
          <p:cNvSpPr txBox="1"/>
          <p:nvPr/>
        </p:nvSpPr>
        <p:spPr>
          <a:xfrm>
            <a:off x="1530480" y="3669569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7B03F4-4F70-EB67-2FC8-0AEE5100B90D}"/>
              </a:ext>
            </a:extLst>
          </p:cNvPr>
          <p:cNvCxnSpPr>
            <a:cxnSpLocks/>
          </p:cNvCxnSpPr>
          <p:nvPr/>
        </p:nvCxnSpPr>
        <p:spPr>
          <a:xfrm flipV="1">
            <a:off x="1569109" y="3654124"/>
            <a:ext cx="3657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ECC671-A924-2356-B7DC-DE13636CBDA5}"/>
              </a:ext>
            </a:extLst>
          </p:cNvPr>
          <p:cNvSpPr txBox="1"/>
          <p:nvPr/>
        </p:nvSpPr>
        <p:spPr>
          <a:xfrm>
            <a:off x="1765789" y="2379486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A7E8C0-8665-164F-DB94-DAE69967F440}"/>
              </a:ext>
            </a:extLst>
          </p:cNvPr>
          <p:cNvCxnSpPr>
            <a:cxnSpLocks/>
          </p:cNvCxnSpPr>
          <p:nvPr/>
        </p:nvCxnSpPr>
        <p:spPr>
          <a:xfrm flipH="1">
            <a:off x="2067494" y="2496757"/>
            <a:ext cx="182880" cy="0"/>
          </a:xfrm>
          <a:prstGeom prst="line">
            <a:avLst/>
          </a:prstGeom>
          <a:ln w="19050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>
            <a:extLst>
              <a:ext uri="{FF2B5EF4-FFF2-40B4-BE49-F238E27FC236}">
                <a16:creationId xmlns:a16="http://schemas.microsoft.com/office/drawing/2014/main" id="{EADA092F-D4E9-20EF-B62D-834B9B1CF63B}"/>
              </a:ext>
            </a:extLst>
          </p:cNvPr>
          <p:cNvSpPr txBox="1"/>
          <p:nvPr/>
        </p:nvSpPr>
        <p:spPr>
          <a:xfrm>
            <a:off x="9903476" y="3711143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mem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D784A5C8-32E2-3AA1-3DDB-295CDDAE88B9}"/>
              </a:ext>
            </a:extLst>
          </p:cNvPr>
          <p:cNvCxnSpPr>
            <a:cxnSpLocks/>
          </p:cNvCxnSpPr>
          <p:nvPr/>
        </p:nvCxnSpPr>
        <p:spPr>
          <a:xfrm flipV="1">
            <a:off x="9939564" y="3707112"/>
            <a:ext cx="403456" cy="7631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2DED7013-C5E9-CBB1-99CD-9964AAD09670}"/>
              </a:ext>
            </a:extLst>
          </p:cNvPr>
          <p:cNvSpPr txBox="1"/>
          <p:nvPr/>
        </p:nvSpPr>
        <p:spPr>
          <a:xfrm>
            <a:off x="9860103" y="2866316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E10B256-ADFC-8E2C-6C6F-6E4DBEC36AB1}"/>
              </a:ext>
            </a:extLst>
          </p:cNvPr>
          <p:cNvSpPr txBox="1"/>
          <p:nvPr/>
        </p:nvSpPr>
        <p:spPr>
          <a:xfrm>
            <a:off x="300836" y="3739819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alu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C1D377E-FE43-1B1D-FCF0-12F1B82B4052}"/>
              </a:ext>
            </a:extLst>
          </p:cNvPr>
          <p:cNvGrpSpPr/>
          <p:nvPr/>
        </p:nvGrpSpPr>
        <p:grpSpPr>
          <a:xfrm>
            <a:off x="1707772" y="2760283"/>
            <a:ext cx="5834958" cy="733940"/>
            <a:chOff x="1910968" y="2760283"/>
            <a:chExt cx="5834958" cy="733940"/>
          </a:xfrm>
        </p:grpSpPr>
        <p:cxnSp>
          <p:nvCxnSpPr>
            <p:cNvPr id="173" name="Elbow Connector 172">
              <a:extLst>
                <a:ext uri="{FF2B5EF4-FFF2-40B4-BE49-F238E27FC236}">
                  <a16:creationId xmlns:a16="http://schemas.microsoft.com/office/drawing/2014/main" id="{E390CF13-3728-8277-3D3E-B31B8898A532}"/>
                </a:ext>
              </a:extLst>
            </p:cNvPr>
            <p:cNvCxnSpPr/>
            <p:nvPr/>
          </p:nvCxnSpPr>
          <p:spPr>
            <a:xfrm flipV="1">
              <a:off x="1910968" y="2769647"/>
              <a:ext cx="1658892" cy="436843"/>
            </a:xfrm>
            <a:prstGeom prst="bentConnector4">
              <a:avLst>
                <a:gd name="adj1" fmla="val 100039"/>
                <a:gd name="adj2" fmla="val 45344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ABE00C5-6753-0E18-2457-6761BCF0A1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99" y="2760283"/>
              <a:ext cx="4023360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05891022-9DF5-AB96-D32B-08916867D91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85314" y="3033611"/>
              <a:ext cx="733939" cy="187285"/>
            </a:xfrm>
            <a:prstGeom prst="bentConnector3">
              <a:avLst>
                <a:gd name="adj1" fmla="val 99835"/>
              </a:avLst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4876B-D6D3-8030-FF35-F6643B105490}"/>
              </a:ext>
            </a:extLst>
          </p:cNvPr>
          <p:cNvGrpSpPr/>
          <p:nvPr/>
        </p:nvGrpSpPr>
        <p:grpSpPr>
          <a:xfrm>
            <a:off x="1577336" y="2965993"/>
            <a:ext cx="673038" cy="703576"/>
            <a:chOff x="1780532" y="2965993"/>
            <a:chExt cx="673038" cy="703576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B34B289F-D14B-6D9C-7D92-DB7736516B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1" y="3046480"/>
              <a:ext cx="703576" cy="542602"/>
            </a:xfrm>
            <a:prstGeom prst="bentConnector3">
              <a:avLst>
                <a:gd name="adj1" fmla="val 100542"/>
              </a:avLst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AF6A52-33B8-544D-49F0-F186FF9D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780532" y="3655540"/>
              <a:ext cx="130436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4206E8-7EF2-2A37-AF67-A9FCAE7E83F9}"/>
              </a:ext>
            </a:extLst>
          </p:cNvPr>
          <p:cNvSpPr txBox="1"/>
          <p:nvPr/>
        </p:nvSpPr>
        <p:spPr>
          <a:xfrm>
            <a:off x="454284" y="2967174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pc+4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90B7D6-9FF0-B135-7347-D39232718601}"/>
              </a:ext>
            </a:extLst>
          </p:cNvPr>
          <p:cNvGrpSpPr/>
          <p:nvPr/>
        </p:nvGrpSpPr>
        <p:grpSpPr>
          <a:xfrm>
            <a:off x="243844" y="2119597"/>
            <a:ext cx="10102338" cy="1848344"/>
            <a:chOff x="447040" y="2119597"/>
            <a:chExt cx="10102338" cy="1848344"/>
          </a:xfrm>
        </p:grpSpPr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64EF4B3-DB19-0AB9-6096-78801DA667F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7086" y="2119598"/>
              <a:ext cx="8482220" cy="1848343"/>
            </a:xfrm>
            <a:prstGeom prst="bentConnector3">
              <a:avLst>
                <a:gd name="adj1" fmla="val -51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31215378-BE00-1194-FD7D-C5B80C2D29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47367" y="2714004"/>
              <a:ext cx="1656098" cy="467284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2CB0B5-5AC1-E9ED-0DFC-9404CA21125F}"/>
                </a:ext>
              </a:extLst>
            </p:cNvPr>
            <p:cNvCxnSpPr>
              <a:cxnSpLocks/>
            </p:cNvCxnSpPr>
            <p:nvPr/>
          </p:nvCxnSpPr>
          <p:spPr>
            <a:xfrm>
              <a:off x="8929306" y="3376628"/>
              <a:ext cx="162007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oval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C23BE3-8391-DB9B-6AD3-364964FC8040}"/>
                </a:ext>
              </a:extLst>
            </p:cNvPr>
            <p:cNvCxnSpPr>
              <a:cxnSpLocks/>
            </p:cNvCxnSpPr>
            <p:nvPr/>
          </p:nvCxnSpPr>
          <p:spPr>
            <a:xfrm>
              <a:off x="8861193" y="3967940"/>
              <a:ext cx="29744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rapezoid 47">
            <a:extLst>
              <a:ext uri="{FF2B5EF4-FFF2-40B4-BE49-F238E27FC236}">
                <a16:creationId xmlns:a16="http://schemas.microsoft.com/office/drawing/2014/main" id="{2CAF6264-AB9C-C973-4D18-8BB389DD1218}"/>
              </a:ext>
            </a:extLst>
          </p:cNvPr>
          <p:cNvSpPr/>
          <p:nvPr/>
        </p:nvSpPr>
        <p:spPr>
          <a:xfrm rot="5400000">
            <a:off x="7360895" y="353794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8223C5D6-E1DE-2A4F-B962-D715781CC7B7}"/>
              </a:ext>
            </a:extLst>
          </p:cNvPr>
          <p:cNvSpPr/>
          <p:nvPr/>
        </p:nvSpPr>
        <p:spPr>
          <a:xfrm rot="5400000">
            <a:off x="7360895" y="4309794"/>
            <a:ext cx="598172" cy="234496"/>
          </a:xfrm>
          <a:prstGeom prst="trapezoid">
            <a:avLst>
              <a:gd name="adj" fmla="val 62818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D7F7E561-C14F-156A-DA39-CD79EDA381EE}"/>
              </a:ext>
            </a:extLst>
          </p:cNvPr>
          <p:cNvSpPr/>
          <p:nvPr/>
        </p:nvSpPr>
        <p:spPr>
          <a:xfrm rot="5400000">
            <a:off x="427119" y="3510125"/>
            <a:ext cx="823357" cy="267680"/>
          </a:xfrm>
          <a:prstGeom prst="trapezoid">
            <a:avLst>
              <a:gd name="adj" fmla="val 85591"/>
            </a:avLst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algn="ctr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362B68D-8B89-C1F9-1942-F8FC253B1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60421" y="2465646"/>
            <a:ext cx="887961" cy="477237"/>
          </a:xfrm>
          <a:prstGeom prst="bentConnector3">
            <a:avLst>
              <a:gd name="adj1" fmla="val 99200"/>
            </a:avLst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2D6B9F-90F6-781B-970E-47608CB1DC39}"/>
              </a:ext>
            </a:extLst>
          </p:cNvPr>
          <p:cNvCxnSpPr>
            <a:cxnSpLocks/>
          </p:cNvCxnSpPr>
          <p:nvPr/>
        </p:nvCxnSpPr>
        <p:spPr>
          <a:xfrm>
            <a:off x="3164873" y="2260284"/>
            <a:ext cx="6711696" cy="0"/>
          </a:xfrm>
          <a:prstGeom prst="line">
            <a:avLst/>
          </a:prstGeom>
          <a:ln w="28575">
            <a:solidFill>
              <a:schemeClr val="bg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F6B0A7-D8AD-AE6E-E2CF-C5AE4F94D219}"/>
              </a:ext>
            </a:extLst>
          </p:cNvPr>
          <p:cNvSpPr txBox="1"/>
          <p:nvPr/>
        </p:nvSpPr>
        <p:spPr>
          <a:xfrm>
            <a:off x="3099519" y="3211102"/>
            <a:ext cx="1119217" cy="805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[11:7]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[19:15]</a:t>
            </a:r>
          </a:p>
          <a:p>
            <a:pPr algn="l">
              <a:spcBef>
                <a:spcPts val="800"/>
              </a:spcBef>
            </a:pP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[24:20]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6F2458-9AE1-493B-3D54-A2FC353ADD6D}"/>
              </a:ext>
            </a:extLst>
          </p:cNvPr>
          <p:cNvGrpSpPr/>
          <p:nvPr/>
        </p:nvGrpSpPr>
        <p:grpSpPr>
          <a:xfrm>
            <a:off x="466423" y="2248996"/>
            <a:ext cx="2712208" cy="1271016"/>
            <a:chOff x="669619" y="2248996"/>
            <a:chExt cx="2712208" cy="127101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D9348C0-52D8-4B2E-D498-F64A65D8CB47}"/>
                </a:ext>
              </a:extLst>
            </p:cNvPr>
            <p:cNvGrpSpPr/>
            <p:nvPr/>
          </p:nvGrpSpPr>
          <p:grpSpPr>
            <a:xfrm>
              <a:off x="669619" y="2260284"/>
              <a:ext cx="2712208" cy="1242570"/>
              <a:chOff x="669619" y="2260284"/>
              <a:chExt cx="2712208" cy="124257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16CEC7F-96E4-CD5A-A712-DA82E4C2BE74}"/>
                  </a:ext>
                </a:extLst>
              </p:cNvPr>
              <p:cNvGrpSpPr/>
              <p:nvPr/>
            </p:nvGrpSpPr>
            <p:grpSpPr>
              <a:xfrm>
                <a:off x="675203" y="2260284"/>
                <a:ext cx="2706624" cy="477526"/>
                <a:chOff x="675203" y="2260284"/>
                <a:chExt cx="2706624" cy="477526"/>
              </a:xfrm>
            </p:grpSpPr>
            <p:cxnSp>
              <p:nvCxnSpPr>
                <p:cNvPr id="54" name="Elbow Connector 53">
                  <a:extLst>
                    <a:ext uri="{FF2B5EF4-FFF2-40B4-BE49-F238E27FC236}">
                      <a16:creationId xmlns:a16="http://schemas.microsoft.com/office/drawing/2014/main" id="{E858373F-B328-F73E-4A1F-42F9512F4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999590" y="2363686"/>
                  <a:ext cx="477525" cy="270723"/>
                </a:xfrm>
                <a:prstGeom prst="bentConnector3">
                  <a:avLst>
                    <a:gd name="adj1" fmla="val -2954"/>
                  </a:avLst>
                </a:prstGeom>
                <a:ln w="28575">
                  <a:solidFill>
                    <a:schemeClr val="bg1"/>
                  </a:solidFill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AC129A7-2064-3A92-390C-42A6FF4A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5203" y="2260284"/>
                  <a:ext cx="2706624" cy="1985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D8F23C2-0155-E262-97B1-A25A3A32A2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19" y="3502852"/>
                <a:ext cx="274320" cy="2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245C66E-3C0D-7619-26F1-5D62D24EB76B}"/>
                </a:ext>
              </a:extLst>
            </p:cNvPr>
            <p:cNvCxnSpPr/>
            <p:nvPr/>
          </p:nvCxnSpPr>
          <p:spPr>
            <a:xfrm flipH="1">
              <a:off x="675203" y="2248996"/>
              <a:ext cx="0" cy="1271016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CB62F-037B-8B0A-9C85-58DFF2F23DE5}"/>
              </a:ext>
            </a:extLst>
          </p:cNvPr>
          <p:cNvSpPr txBox="1"/>
          <p:nvPr/>
        </p:nvSpPr>
        <p:spPr>
          <a:xfrm>
            <a:off x="2928041" y="477735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[31:7]</a:t>
            </a:r>
            <a:endParaRPr lang="en-US" sz="2000" dirty="0">
              <a:solidFill>
                <a:schemeClr val="bg1"/>
              </a:solidFill>
              <a:latin typeface="18 VAG Rounded Light   0239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A4A31-19EC-6C55-6EE0-7185AC7B5147}"/>
              </a:ext>
            </a:extLst>
          </p:cNvPr>
          <p:cNvGrpSpPr/>
          <p:nvPr/>
        </p:nvGrpSpPr>
        <p:grpSpPr>
          <a:xfrm>
            <a:off x="3599447" y="2375192"/>
            <a:ext cx="7334708" cy="1031999"/>
            <a:chOff x="3802643" y="2375192"/>
            <a:chExt cx="7334708" cy="1031999"/>
          </a:xfrm>
          <a:effectLst/>
        </p:grpSpPr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D5B83A3-BADC-417B-FE87-DD913C171C0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70539" y="2216906"/>
              <a:ext cx="657210" cy="993002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620344-913F-F878-BC83-67E3F577F34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643" y="2384802"/>
              <a:ext cx="7334708" cy="0"/>
            </a:xfrm>
            <a:prstGeom prst="line">
              <a:avLst/>
            </a:prstGeom>
            <a:ln w="28575">
              <a:solidFill>
                <a:schemeClr val="bg1"/>
              </a:solidFill>
              <a:tailEnd type="non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1CF901D2-0508-F32F-112A-A509C021D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058" y="2375192"/>
              <a:ext cx="320293" cy="1031999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B242F2D-4557-EA17-4F3D-A394493F6954}"/>
              </a:ext>
            </a:extLst>
          </p:cNvPr>
          <p:cNvGrpSpPr/>
          <p:nvPr/>
        </p:nvGrpSpPr>
        <p:grpSpPr>
          <a:xfrm>
            <a:off x="10346182" y="2970605"/>
            <a:ext cx="267680" cy="873172"/>
            <a:chOff x="10468098" y="2970605"/>
            <a:chExt cx="267680" cy="873172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B6EFD13-EE92-D4A5-5683-6017438C2ADD}"/>
                </a:ext>
              </a:extLst>
            </p:cNvPr>
            <p:cNvSpPr/>
            <p:nvPr/>
          </p:nvSpPr>
          <p:spPr>
            <a:xfrm>
              <a:off x="10468098" y="3076083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B1D1C625-0D55-6D9C-183C-50A2A17A6728}"/>
                </a:ext>
              </a:extLst>
            </p:cNvPr>
            <p:cNvSpPr/>
            <p:nvPr/>
          </p:nvSpPr>
          <p:spPr>
            <a:xfrm>
              <a:off x="10468098" y="3321131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2D6F2A1-EC6E-4BB3-14B5-0CD9A2936A57}"/>
                </a:ext>
              </a:extLst>
            </p:cNvPr>
            <p:cNvSpPr/>
            <p:nvPr/>
          </p:nvSpPr>
          <p:spPr>
            <a:xfrm>
              <a:off x="10468098" y="3584336"/>
              <a:ext cx="158767" cy="130407"/>
            </a:xfrm>
            <a:prstGeom prst="rect">
              <a:avLst/>
            </a:prstGeom>
            <a:noFill/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latin typeface="18 VAG Rounded Light   02390" pitchFamily="2" charset="0"/>
              </a:endParaRPr>
            </a:p>
          </p:txBody>
        </p:sp>
        <p:sp>
          <p:nvSpPr>
            <p:cNvPr id="323" name="Trapezoid 322">
              <a:extLst>
                <a:ext uri="{FF2B5EF4-FFF2-40B4-BE49-F238E27FC236}">
                  <a16:creationId xmlns:a16="http://schemas.microsoft.com/office/drawing/2014/main" id="{BD5795B8-C502-D39D-23F3-DD015552B9A1}"/>
                </a:ext>
              </a:extLst>
            </p:cNvPr>
            <p:cNvSpPr/>
            <p:nvPr/>
          </p:nvSpPr>
          <p:spPr>
            <a:xfrm rot="5400000">
              <a:off x="10165352" y="3273351"/>
              <a:ext cx="873172" cy="267680"/>
            </a:xfrm>
            <a:prstGeom prst="trapezoid">
              <a:avLst>
                <a:gd name="adj" fmla="val 62818"/>
              </a:avLst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>
                <a:spcBef>
                  <a:spcPts val="600"/>
                </a:spcBef>
              </a:pPr>
              <a:r>
                <a:rPr lang="en-US" sz="12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1F322E-5581-E15F-12E5-9E497551E09F}"/>
              </a:ext>
            </a:extLst>
          </p:cNvPr>
          <p:cNvSpPr txBox="1"/>
          <p:nvPr/>
        </p:nvSpPr>
        <p:spPr>
          <a:xfrm>
            <a:off x="689316" y="5407898"/>
            <a:ext cx="2404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Instruction Fetch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Read)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D44E7-C004-3CD3-474E-3186864269FA}"/>
              </a:ext>
            </a:extLst>
          </p:cNvPr>
          <p:cNvSpPr txBox="1"/>
          <p:nvPr/>
        </p:nvSpPr>
        <p:spPr>
          <a:xfrm>
            <a:off x="3129990" y="5407898"/>
            <a:ext cx="3140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Instruction Decode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  <a:p>
            <a:pPr marL="9525" marR="0" lvl="2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 Read)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9D70EB-EF05-A3A8-0C3A-29110EF6B82A}"/>
              </a:ext>
            </a:extLst>
          </p:cNvPr>
          <p:cNvSpPr txBox="1"/>
          <p:nvPr/>
        </p:nvSpPr>
        <p:spPr>
          <a:xfrm>
            <a:off x="6328456" y="5407898"/>
            <a:ext cx="239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Execute</a:t>
            </a:r>
          </a:p>
          <a:p>
            <a:pPr marL="9525" marR="0" lvl="1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90000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A8CB95-E355-1683-0AD2-8383FFB02BB9}"/>
              </a:ext>
            </a:extLst>
          </p:cNvPr>
          <p:cNvSpPr txBox="1"/>
          <p:nvPr/>
        </p:nvSpPr>
        <p:spPr>
          <a:xfrm>
            <a:off x="10120226" y="5407898"/>
            <a:ext cx="21392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spcBef>
                <a:spcPts val="500"/>
              </a:spcBef>
              <a:buSzPct val="90000"/>
              <a:defRPr/>
            </a:pP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Write back to register</a:t>
            </a:r>
            <a:b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write)</a:t>
            </a: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38D469-B647-79CD-30B7-B1319D5B2C3A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A524F1-81A8-E7E3-0636-BE39B018D090}"/>
              </a:ext>
            </a:extLst>
          </p:cNvPr>
          <p:cNvSpPr txBox="1"/>
          <p:nvPr/>
        </p:nvSpPr>
        <p:spPr>
          <a:xfrm>
            <a:off x="3165295" y="946782"/>
            <a:ext cx="306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49732B-469B-25DC-1D2F-898E88CDF6AC}"/>
              </a:ext>
            </a:extLst>
          </p:cNvPr>
          <p:cNvSpPr txBox="1"/>
          <p:nvPr/>
        </p:nvSpPr>
        <p:spPr>
          <a:xfrm>
            <a:off x="6321473" y="946782"/>
            <a:ext cx="2508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18 VAG Rounded Light   0239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B5D9FF-3A0A-F2B8-53A6-7426E173D149}"/>
              </a:ext>
            </a:extLst>
          </p:cNvPr>
          <p:cNvSpPr txBox="1"/>
          <p:nvPr/>
        </p:nvSpPr>
        <p:spPr>
          <a:xfrm>
            <a:off x="8939923" y="946782"/>
            <a:ext cx="118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528CC0-8F0F-3685-BD52-B56D69D8D409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1B15C-7A28-3850-BCF3-97B80347D66A}"/>
              </a:ext>
            </a:extLst>
          </p:cNvPr>
          <p:cNvSpPr txBox="1"/>
          <p:nvPr/>
        </p:nvSpPr>
        <p:spPr>
          <a:xfrm>
            <a:off x="10543520" y="22191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Review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99B999EA-5CD7-B684-E4EA-F762BAFC18AF}"/>
              </a:ext>
            </a:extLst>
          </p:cNvPr>
          <p:cNvGrpSpPr/>
          <p:nvPr/>
        </p:nvGrpSpPr>
        <p:grpSpPr>
          <a:xfrm>
            <a:off x="6057856" y="4190270"/>
            <a:ext cx="2847966" cy="606055"/>
            <a:chOff x="6261052" y="4187510"/>
            <a:chExt cx="2847966" cy="606055"/>
          </a:xfrm>
        </p:grpSpPr>
        <p:cxnSp>
          <p:nvCxnSpPr>
            <p:cNvPr id="464" name="Elbow Connector 463">
              <a:extLst>
                <a:ext uri="{FF2B5EF4-FFF2-40B4-BE49-F238E27FC236}">
                  <a16:creationId xmlns:a16="http://schemas.microsoft.com/office/drawing/2014/main" id="{659828B6-EB33-9F83-2C29-AC8B5726DCDE}"/>
                </a:ext>
              </a:extLst>
            </p:cNvPr>
            <p:cNvCxnSpPr/>
            <p:nvPr/>
          </p:nvCxnSpPr>
          <p:spPr>
            <a:xfrm>
              <a:off x="6389559" y="4187510"/>
              <a:ext cx="2501519" cy="605832"/>
            </a:xfrm>
            <a:prstGeom prst="bentConnector3">
              <a:avLst>
                <a:gd name="adj1" fmla="val -363"/>
              </a:avLst>
            </a:prstGeom>
            <a:ln w="28575">
              <a:solidFill>
                <a:schemeClr val="bg1"/>
              </a:solidFill>
              <a:headEnd type="oval"/>
              <a:tailEnd type="none" w="lg" len="lg"/>
            </a:ln>
            <a:effectLst>
              <a:glow rad="88900">
                <a:srgbClr val="011223">
                  <a:alpha val="9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Elbow Connector 466">
              <a:extLst>
                <a:ext uri="{FF2B5EF4-FFF2-40B4-BE49-F238E27FC236}">
                  <a16:creationId xmlns:a16="http://schemas.microsoft.com/office/drawing/2014/main" id="{FF2A7368-652C-FBD7-9365-53A4FF3C9B6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67748" y="4552295"/>
              <a:ext cx="252992" cy="229548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Elbow Connector 467">
              <a:extLst>
                <a:ext uri="{FF2B5EF4-FFF2-40B4-BE49-F238E27FC236}">
                  <a16:creationId xmlns:a16="http://schemas.microsoft.com/office/drawing/2014/main" id="{3D5321A1-47FD-86D7-C82A-C3B3CE4F4F7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322511" y="4361210"/>
              <a:ext cx="518548" cy="328277"/>
            </a:xfrm>
            <a:prstGeom prst="bentConnector2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0F5F2449-F33F-05C6-2F7F-492187F716E3}"/>
                </a:ext>
              </a:extLst>
            </p:cNvPr>
            <p:cNvCxnSpPr/>
            <p:nvPr/>
          </p:nvCxnSpPr>
          <p:spPr>
            <a:xfrm flipV="1">
              <a:off x="6261052" y="4187510"/>
              <a:ext cx="36576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E26D646-0F55-CF74-67E2-7EC4DB50D577}"/>
              </a:ext>
            </a:extLst>
          </p:cNvPr>
          <p:cNvCxnSpPr>
            <a:cxnSpLocks/>
          </p:cNvCxnSpPr>
          <p:nvPr/>
        </p:nvCxnSpPr>
        <p:spPr>
          <a:xfrm>
            <a:off x="6124071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9C143228-D4C7-0B8A-1110-DBDD5DE147DA}"/>
              </a:ext>
            </a:extLst>
          </p:cNvPr>
          <p:cNvCxnSpPr>
            <a:cxnSpLocks/>
          </p:cNvCxnSpPr>
          <p:nvPr/>
        </p:nvCxnSpPr>
        <p:spPr>
          <a:xfrm>
            <a:off x="8685632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25E85D0E-57E6-DB48-D693-6FD868FB26A4}"/>
              </a:ext>
            </a:extLst>
          </p:cNvPr>
          <p:cNvCxnSpPr>
            <a:cxnSpLocks/>
          </p:cNvCxnSpPr>
          <p:nvPr/>
        </p:nvCxnSpPr>
        <p:spPr>
          <a:xfrm>
            <a:off x="10120227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F900388B-C2C6-29EF-CA5A-5280108A8ECE}"/>
              </a:ext>
            </a:extLst>
          </p:cNvPr>
          <p:cNvCxnSpPr>
            <a:cxnSpLocks/>
          </p:cNvCxnSpPr>
          <p:nvPr/>
        </p:nvCxnSpPr>
        <p:spPr>
          <a:xfrm>
            <a:off x="2913634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TextBox 474">
            <a:extLst>
              <a:ext uri="{FF2B5EF4-FFF2-40B4-BE49-F238E27FC236}">
                <a16:creationId xmlns:a16="http://schemas.microsoft.com/office/drawing/2014/main" id="{FDA3FCC5-C068-60A1-9F4A-73F11942B4E1}"/>
              </a:ext>
            </a:extLst>
          </p:cNvPr>
          <p:cNvSpPr txBox="1"/>
          <p:nvPr/>
        </p:nvSpPr>
        <p:spPr>
          <a:xfrm>
            <a:off x="8719423" y="5407898"/>
            <a:ext cx="1400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Memory Access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18 VAG Rounded Light   02390" pitchFamily="2" charset="0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7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211B-C9F7-A38F-DE67-4AEDD8B2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Representation of 5 Stages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624480-7516-23C9-9FBD-8B8E0A9478CC}"/>
              </a:ext>
            </a:extLst>
          </p:cNvPr>
          <p:cNvCxnSpPr>
            <a:cxnSpLocks/>
          </p:cNvCxnSpPr>
          <p:nvPr/>
        </p:nvCxnSpPr>
        <p:spPr>
          <a:xfrm>
            <a:off x="3115339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226121-A2BF-B86B-A0B3-B4EC745CE009}"/>
              </a:ext>
            </a:extLst>
          </p:cNvPr>
          <p:cNvCxnSpPr>
            <a:cxnSpLocks/>
          </p:cNvCxnSpPr>
          <p:nvPr/>
        </p:nvCxnSpPr>
        <p:spPr>
          <a:xfrm>
            <a:off x="6285435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9A974-D194-FA02-802A-93F67B76D9A7}"/>
              </a:ext>
            </a:extLst>
          </p:cNvPr>
          <p:cNvCxnSpPr>
            <a:cxnSpLocks/>
          </p:cNvCxnSpPr>
          <p:nvPr/>
        </p:nvCxnSpPr>
        <p:spPr>
          <a:xfrm>
            <a:off x="8488124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94D580-6309-A323-2322-31FF27E0A9EE}"/>
              </a:ext>
            </a:extLst>
          </p:cNvPr>
          <p:cNvCxnSpPr>
            <a:cxnSpLocks/>
          </p:cNvCxnSpPr>
          <p:nvPr/>
        </p:nvCxnSpPr>
        <p:spPr>
          <a:xfrm>
            <a:off x="10120227" y="997088"/>
            <a:ext cx="0" cy="466344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60A912-6E31-82E4-3FB3-B05EF7147631}"/>
              </a:ext>
            </a:extLst>
          </p:cNvPr>
          <p:cNvSpPr txBox="1"/>
          <p:nvPr/>
        </p:nvSpPr>
        <p:spPr>
          <a:xfrm>
            <a:off x="1228564" y="946782"/>
            <a:ext cx="186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AA9FC-FD55-2841-44F8-DB06008E9271}"/>
              </a:ext>
            </a:extLst>
          </p:cNvPr>
          <p:cNvSpPr txBox="1"/>
          <p:nvPr/>
        </p:nvSpPr>
        <p:spPr>
          <a:xfrm>
            <a:off x="3165295" y="946782"/>
            <a:ext cx="306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DEAB39-BBA3-ACD3-F2DE-DBBAF4B3FCA5}"/>
              </a:ext>
            </a:extLst>
          </p:cNvPr>
          <p:cNvSpPr txBox="1"/>
          <p:nvPr/>
        </p:nvSpPr>
        <p:spPr>
          <a:xfrm>
            <a:off x="6321473" y="946782"/>
            <a:ext cx="2123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</a:t>
            </a:r>
            <a:endParaRPr lang="en-US" sz="2400" dirty="0">
              <a:solidFill>
                <a:schemeClr val="accent2"/>
              </a:solidFill>
              <a:latin typeface="18 VAG Rounded Light   0239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63AE4-A0CC-7718-8EBD-EB6B03F42A88}"/>
              </a:ext>
            </a:extLst>
          </p:cNvPr>
          <p:cNvSpPr txBox="1"/>
          <p:nvPr/>
        </p:nvSpPr>
        <p:spPr>
          <a:xfrm>
            <a:off x="8488125" y="946782"/>
            <a:ext cx="163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1569B-7F4B-ECD3-C31E-9832C6F3F9F0}"/>
              </a:ext>
            </a:extLst>
          </p:cNvPr>
          <p:cNvSpPr txBox="1"/>
          <p:nvPr/>
        </p:nvSpPr>
        <p:spPr>
          <a:xfrm>
            <a:off x="10300891" y="946782"/>
            <a:ext cx="136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ctr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Light   02390" pitchFamily="2" charset="0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08261B-60F0-56B3-835A-C7023183197D}"/>
              </a:ext>
            </a:extLst>
          </p:cNvPr>
          <p:cNvGrpSpPr/>
          <p:nvPr/>
        </p:nvGrpSpPr>
        <p:grpSpPr>
          <a:xfrm>
            <a:off x="1517911" y="2614612"/>
            <a:ext cx="1280160" cy="1614488"/>
            <a:chOff x="1471613" y="2614612"/>
            <a:chExt cx="1280160" cy="16144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C24915-C91A-084F-BC22-0990846B047D}"/>
                </a:ext>
              </a:extLst>
            </p:cNvPr>
            <p:cNvSpPr/>
            <p:nvPr/>
          </p:nvSpPr>
          <p:spPr>
            <a:xfrm>
              <a:off x="2098241" y="2614612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FCCB62-4069-F752-B004-BF6AAB2BF0EF}"/>
                </a:ext>
              </a:extLst>
            </p:cNvPr>
            <p:cNvSpPr/>
            <p:nvPr/>
          </p:nvSpPr>
          <p:spPr>
            <a:xfrm>
              <a:off x="1471613" y="2614613"/>
              <a:ext cx="1280160" cy="1614487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IMEM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D0D094-2DF0-D378-EABA-B9ECD086E36F}"/>
              </a:ext>
            </a:extLst>
          </p:cNvPr>
          <p:cNvGrpSpPr/>
          <p:nvPr/>
        </p:nvGrpSpPr>
        <p:grpSpPr>
          <a:xfrm>
            <a:off x="4103748" y="2621755"/>
            <a:ext cx="1287206" cy="1618488"/>
            <a:chOff x="4057450" y="2621755"/>
            <a:chExt cx="1287206" cy="16184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E25AAC-A16D-1402-5C5C-F1D5E7F604EE}"/>
                </a:ext>
              </a:extLst>
            </p:cNvPr>
            <p:cNvSpPr/>
            <p:nvPr/>
          </p:nvSpPr>
          <p:spPr>
            <a:xfrm>
              <a:off x="4704576" y="2621756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49B637-D4C1-E70B-788B-CC93E35C18AE}"/>
                </a:ext>
              </a:extLst>
            </p:cNvPr>
            <p:cNvSpPr/>
            <p:nvPr/>
          </p:nvSpPr>
          <p:spPr>
            <a:xfrm>
              <a:off x="4057450" y="2621755"/>
              <a:ext cx="1280160" cy="1618488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89AF36FA-E9A0-C19F-D1E7-14D2F9D9537E}"/>
              </a:ext>
            </a:extLst>
          </p:cNvPr>
          <p:cNvSpPr>
            <a:spLocks/>
          </p:cNvSpPr>
          <p:nvPr/>
        </p:nvSpPr>
        <p:spPr>
          <a:xfrm>
            <a:off x="7041195" y="2571660"/>
            <a:ext cx="783764" cy="1714679"/>
          </a:xfrm>
          <a:custGeom>
            <a:avLst/>
            <a:gdLst>
              <a:gd name="connsiteX0" fmla="*/ 0 w 1793965"/>
              <a:gd name="connsiteY0" fmla="*/ 0 h 4650377"/>
              <a:gd name="connsiteX1" fmla="*/ 0 w 1793965"/>
              <a:gd name="connsiteY1" fmla="*/ 1898469 h 4650377"/>
              <a:gd name="connsiteX2" fmla="*/ 478971 w 1793965"/>
              <a:gd name="connsiteY2" fmla="*/ 2333897 h 4650377"/>
              <a:gd name="connsiteX3" fmla="*/ 0 w 1793965"/>
              <a:gd name="connsiteY3" fmla="*/ 2778034 h 4650377"/>
              <a:gd name="connsiteX4" fmla="*/ 0 w 1793965"/>
              <a:gd name="connsiteY4" fmla="*/ 4650377 h 4650377"/>
              <a:gd name="connsiteX5" fmla="*/ 1793965 w 1793965"/>
              <a:gd name="connsiteY5" fmla="*/ 3666309 h 4650377"/>
              <a:gd name="connsiteX6" fmla="*/ 1793965 w 1793965"/>
              <a:gd name="connsiteY6" fmla="*/ 984069 h 4650377"/>
              <a:gd name="connsiteX7" fmla="*/ 0 w 1793965"/>
              <a:gd name="connsiteY7" fmla="*/ 0 h 4650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3965" h="4650377">
                <a:moveTo>
                  <a:pt x="0" y="0"/>
                </a:moveTo>
                <a:lnTo>
                  <a:pt x="0" y="1898469"/>
                </a:lnTo>
                <a:lnTo>
                  <a:pt x="478971" y="2333897"/>
                </a:lnTo>
                <a:lnTo>
                  <a:pt x="0" y="2778034"/>
                </a:lnTo>
                <a:lnTo>
                  <a:pt x="0" y="4650377"/>
                </a:lnTo>
                <a:lnTo>
                  <a:pt x="1793965" y="3666309"/>
                </a:lnTo>
                <a:lnTo>
                  <a:pt x="1793965" y="98406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F279-4FC8-C6D2-9B9A-79D432AFC4D2}"/>
              </a:ext>
            </a:extLst>
          </p:cNvPr>
          <p:cNvSpPr/>
          <p:nvPr/>
        </p:nvSpPr>
        <p:spPr>
          <a:xfrm>
            <a:off x="8661238" y="2586553"/>
            <a:ext cx="1280160" cy="1614487"/>
          </a:xfrm>
          <a:prstGeom prst="rect">
            <a:avLst/>
          </a:prstGeom>
          <a:noFill/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B13D4C-BC70-4FB1-A399-434AB26794BE}"/>
              </a:ext>
            </a:extLst>
          </p:cNvPr>
          <p:cNvGrpSpPr/>
          <p:nvPr/>
        </p:nvGrpSpPr>
        <p:grpSpPr>
          <a:xfrm>
            <a:off x="10444356" y="2614613"/>
            <a:ext cx="1280160" cy="1635709"/>
            <a:chOff x="10444356" y="2614613"/>
            <a:chExt cx="1280160" cy="163570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EBCF7E-3321-5829-B237-E4FDDE41F65E}"/>
                </a:ext>
              </a:extLst>
            </p:cNvPr>
            <p:cNvSpPr/>
            <p:nvPr/>
          </p:nvSpPr>
          <p:spPr>
            <a:xfrm>
              <a:off x="10444356" y="2635835"/>
              <a:ext cx="640080" cy="1614487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28575">
              <a:noFill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A30B6C-EA2F-BF8E-CFF5-45B8855315B5}"/>
                </a:ext>
              </a:extLst>
            </p:cNvPr>
            <p:cNvSpPr/>
            <p:nvPr/>
          </p:nvSpPr>
          <p:spPr>
            <a:xfrm>
              <a:off x="10444356" y="2614613"/>
              <a:ext cx="1280160" cy="1614487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E18F6E0-4F2B-56EC-915C-67D044B7260C}"/>
              </a:ext>
            </a:extLst>
          </p:cNvPr>
          <p:cNvSpPr txBox="1"/>
          <p:nvPr/>
        </p:nvSpPr>
        <p:spPr>
          <a:xfrm>
            <a:off x="5906566" y="1584566"/>
            <a:ext cx="4435453" cy="6186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1800" dirty="0">
                <a:latin typeface="18 VAG Rounded Light   02390" pitchFamily="2" charset="0"/>
              </a:rPr>
              <a:t>,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1800" dirty="0">
                <a:latin typeface="18 VAG Rounded Light   02390" pitchFamily="2" charset="0"/>
              </a:rPr>
              <a:t> stages respectively read and write the same hardware element,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1800" dirty="0">
                <a:latin typeface="18 VAG Rounded Light   02390" pitchFamily="2" charset="0"/>
              </a:rPr>
              <a:t> (</a:t>
            </a:r>
            <a:r>
              <a:rPr lang="en-US" sz="1800" dirty="0" err="1">
                <a:latin typeface="18 VAG Rounded Light   02390" pitchFamily="2" charset="0"/>
              </a:rPr>
              <a:t>RegFile</a:t>
            </a:r>
            <a:r>
              <a:rPr lang="en-US" sz="1800" dirty="0">
                <a:latin typeface="18 VAG Rounded Light   02390" pitchFamily="2" charset="0"/>
              </a:rPr>
              <a:t>).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32EDBA5-1637-27AC-D29E-763F9B92D7CA}"/>
              </a:ext>
            </a:extLst>
          </p:cNvPr>
          <p:cNvSpPr/>
          <p:nvPr/>
        </p:nvSpPr>
        <p:spPr>
          <a:xfrm>
            <a:off x="10444163" y="1757363"/>
            <a:ext cx="614362" cy="700087"/>
          </a:xfrm>
          <a:custGeom>
            <a:avLst/>
            <a:gdLst>
              <a:gd name="connsiteX0" fmla="*/ 0 w 614362"/>
              <a:gd name="connsiteY0" fmla="*/ 0 h 700087"/>
              <a:gd name="connsiteX1" fmla="*/ 142875 w 614362"/>
              <a:gd name="connsiteY1" fmla="*/ 28575 h 700087"/>
              <a:gd name="connsiteX2" fmla="*/ 285750 w 614362"/>
              <a:gd name="connsiteY2" fmla="*/ 128587 h 700087"/>
              <a:gd name="connsiteX3" fmla="*/ 300037 w 614362"/>
              <a:gd name="connsiteY3" fmla="*/ 171450 h 700087"/>
              <a:gd name="connsiteX4" fmla="*/ 328612 w 614362"/>
              <a:gd name="connsiteY4" fmla="*/ 228600 h 700087"/>
              <a:gd name="connsiteX5" fmla="*/ 342900 w 614362"/>
              <a:gd name="connsiteY5" fmla="*/ 285750 h 700087"/>
              <a:gd name="connsiteX6" fmla="*/ 328612 w 614362"/>
              <a:gd name="connsiteY6" fmla="*/ 385762 h 700087"/>
              <a:gd name="connsiteX7" fmla="*/ 300037 w 614362"/>
              <a:gd name="connsiteY7" fmla="*/ 428625 h 700087"/>
              <a:gd name="connsiteX8" fmla="*/ 171450 w 614362"/>
              <a:gd name="connsiteY8" fmla="*/ 500062 h 700087"/>
              <a:gd name="connsiteX9" fmla="*/ 128587 w 614362"/>
              <a:gd name="connsiteY9" fmla="*/ 457200 h 700087"/>
              <a:gd name="connsiteX10" fmla="*/ 142875 w 614362"/>
              <a:gd name="connsiteY10" fmla="*/ 385762 h 700087"/>
              <a:gd name="connsiteX11" fmla="*/ 157162 w 614362"/>
              <a:gd name="connsiteY11" fmla="*/ 342900 h 700087"/>
              <a:gd name="connsiteX12" fmla="*/ 242887 w 614362"/>
              <a:gd name="connsiteY12" fmla="*/ 300037 h 700087"/>
              <a:gd name="connsiteX13" fmla="*/ 385762 w 614362"/>
              <a:gd name="connsiteY13" fmla="*/ 328612 h 700087"/>
              <a:gd name="connsiteX14" fmla="*/ 428625 w 614362"/>
              <a:gd name="connsiteY14" fmla="*/ 342900 h 700087"/>
              <a:gd name="connsiteX15" fmla="*/ 471487 w 614362"/>
              <a:gd name="connsiteY15" fmla="*/ 371475 h 700087"/>
              <a:gd name="connsiteX16" fmla="*/ 485775 w 614362"/>
              <a:gd name="connsiteY16" fmla="*/ 414337 h 700087"/>
              <a:gd name="connsiteX17" fmla="*/ 514350 w 614362"/>
              <a:gd name="connsiteY17" fmla="*/ 457200 h 700087"/>
              <a:gd name="connsiteX18" fmla="*/ 542925 w 614362"/>
              <a:gd name="connsiteY18" fmla="*/ 542925 h 700087"/>
              <a:gd name="connsiteX19" fmla="*/ 557212 w 614362"/>
              <a:gd name="connsiteY19" fmla="*/ 585787 h 700087"/>
              <a:gd name="connsiteX20" fmla="*/ 585787 w 614362"/>
              <a:gd name="connsiteY20" fmla="*/ 628650 h 700087"/>
              <a:gd name="connsiteX21" fmla="*/ 600075 w 614362"/>
              <a:gd name="connsiteY21" fmla="*/ 671512 h 700087"/>
              <a:gd name="connsiteX22" fmla="*/ 614362 w 614362"/>
              <a:gd name="connsiteY22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362" h="700087">
                <a:moveTo>
                  <a:pt x="0" y="0"/>
                </a:moveTo>
                <a:cubicBezTo>
                  <a:pt x="47625" y="9525"/>
                  <a:pt x="97076" y="12411"/>
                  <a:pt x="142875" y="28575"/>
                </a:cubicBezTo>
                <a:cubicBezTo>
                  <a:pt x="220734" y="56055"/>
                  <a:pt x="236626" y="79464"/>
                  <a:pt x="285750" y="128587"/>
                </a:cubicBezTo>
                <a:cubicBezTo>
                  <a:pt x="290512" y="142875"/>
                  <a:pt x="294104" y="157607"/>
                  <a:pt x="300037" y="171450"/>
                </a:cubicBezTo>
                <a:cubicBezTo>
                  <a:pt x="308427" y="191027"/>
                  <a:pt x="321134" y="208658"/>
                  <a:pt x="328612" y="228600"/>
                </a:cubicBezTo>
                <a:cubicBezTo>
                  <a:pt x="335507" y="246986"/>
                  <a:pt x="338137" y="266700"/>
                  <a:pt x="342900" y="285750"/>
                </a:cubicBezTo>
                <a:cubicBezTo>
                  <a:pt x="338137" y="319087"/>
                  <a:pt x="338289" y="353506"/>
                  <a:pt x="328612" y="385762"/>
                </a:cubicBezTo>
                <a:cubicBezTo>
                  <a:pt x="323678" y="402209"/>
                  <a:pt x="312960" y="417317"/>
                  <a:pt x="300037" y="428625"/>
                </a:cubicBezTo>
                <a:cubicBezTo>
                  <a:pt x="239572" y="481532"/>
                  <a:pt x="230321" y="480439"/>
                  <a:pt x="171450" y="500062"/>
                </a:cubicBezTo>
                <a:cubicBezTo>
                  <a:pt x="157162" y="485775"/>
                  <a:pt x="133488" y="476802"/>
                  <a:pt x="128587" y="457200"/>
                </a:cubicBezTo>
                <a:cubicBezTo>
                  <a:pt x="122697" y="433641"/>
                  <a:pt x="136985" y="409321"/>
                  <a:pt x="142875" y="385762"/>
                </a:cubicBezTo>
                <a:cubicBezTo>
                  <a:pt x="146528" y="371152"/>
                  <a:pt x="147754" y="354660"/>
                  <a:pt x="157162" y="342900"/>
                </a:cubicBezTo>
                <a:cubicBezTo>
                  <a:pt x="177304" y="317722"/>
                  <a:pt x="214652" y="309449"/>
                  <a:pt x="242887" y="300037"/>
                </a:cubicBezTo>
                <a:cubicBezTo>
                  <a:pt x="310239" y="311263"/>
                  <a:pt x="326091" y="311563"/>
                  <a:pt x="385762" y="328612"/>
                </a:cubicBezTo>
                <a:cubicBezTo>
                  <a:pt x="400243" y="332749"/>
                  <a:pt x="415154" y="336165"/>
                  <a:pt x="428625" y="342900"/>
                </a:cubicBezTo>
                <a:cubicBezTo>
                  <a:pt x="443983" y="350579"/>
                  <a:pt x="457200" y="361950"/>
                  <a:pt x="471487" y="371475"/>
                </a:cubicBezTo>
                <a:cubicBezTo>
                  <a:pt x="476250" y="385762"/>
                  <a:pt x="479040" y="400867"/>
                  <a:pt x="485775" y="414337"/>
                </a:cubicBezTo>
                <a:cubicBezTo>
                  <a:pt x="493454" y="429696"/>
                  <a:pt x="507376" y="441508"/>
                  <a:pt x="514350" y="457200"/>
                </a:cubicBezTo>
                <a:cubicBezTo>
                  <a:pt x="526583" y="484725"/>
                  <a:pt x="533400" y="514350"/>
                  <a:pt x="542925" y="542925"/>
                </a:cubicBezTo>
                <a:cubicBezTo>
                  <a:pt x="547687" y="557212"/>
                  <a:pt x="548858" y="573256"/>
                  <a:pt x="557212" y="585787"/>
                </a:cubicBezTo>
                <a:cubicBezTo>
                  <a:pt x="566737" y="600075"/>
                  <a:pt x="578108" y="613291"/>
                  <a:pt x="585787" y="628650"/>
                </a:cubicBezTo>
                <a:cubicBezTo>
                  <a:pt x="592522" y="642120"/>
                  <a:pt x="594482" y="657529"/>
                  <a:pt x="600075" y="671512"/>
                </a:cubicBezTo>
                <a:cubicBezTo>
                  <a:pt x="604030" y="681400"/>
                  <a:pt x="609600" y="690562"/>
                  <a:pt x="614362" y="700087"/>
                </a:cubicBezTo>
              </a:path>
            </a:pathLst>
          </a:custGeom>
          <a:noFill/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3761832-8FB0-A478-7B1C-B19F23582EDE}"/>
              </a:ext>
            </a:extLst>
          </p:cNvPr>
          <p:cNvSpPr/>
          <p:nvPr/>
        </p:nvSpPr>
        <p:spPr>
          <a:xfrm flipH="1">
            <a:off x="5162203" y="1757362"/>
            <a:ext cx="614362" cy="700087"/>
          </a:xfrm>
          <a:custGeom>
            <a:avLst/>
            <a:gdLst>
              <a:gd name="connsiteX0" fmla="*/ 0 w 614362"/>
              <a:gd name="connsiteY0" fmla="*/ 0 h 700087"/>
              <a:gd name="connsiteX1" fmla="*/ 142875 w 614362"/>
              <a:gd name="connsiteY1" fmla="*/ 28575 h 700087"/>
              <a:gd name="connsiteX2" fmla="*/ 285750 w 614362"/>
              <a:gd name="connsiteY2" fmla="*/ 128587 h 700087"/>
              <a:gd name="connsiteX3" fmla="*/ 300037 w 614362"/>
              <a:gd name="connsiteY3" fmla="*/ 171450 h 700087"/>
              <a:gd name="connsiteX4" fmla="*/ 328612 w 614362"/>
              <a:gd name="connsiteY4" fmla="*/ 228600 h 700087"/>
              <a:gd name="connsiteX5" fmla="*/ 342900 w 614362"/>
              <a:gd name="connsiteY5" fmla="*/ 285750 h 700087"/>
              <a:gd name="connsiteX6" fmla="*/ 328612 w 614362"/>
              <a:gd name="connsiteY6" fmla="*/ 385762 h 700087"/>
              <a:gd name="connsiteX7" fmla="*/ 300037 w 614362"/>
              <a:gd name="connsiteY7" fmla="*/ 428625 h 700087"/>
              <a:gd name="connsiteX8" fmla="*/ 171450 w 614362"/>
              <a:gd name="connsiteY8" fmla="*/ 500062 h 700087"/>
              <a:gd name="connsiteX9" fmla="*/ 128587 w 614362"/>
              <a:gd name="connsiteY9" fmla="*/ 457200 h 700087"/>
              <a:gd name="connsiteX10" fmla="*/ 142875 w 614362"/>
              <a:gd name="connsiteY10" fmla="*/ 385762 h 700087"/>
              <a:gd name="connsiteX11" fmla="*/ 157162 w 614362"/>
              <a:gd name="connsiteY11" fmla="*/ 342900 h 700087"/>
              <a:gd name="connsiteX12" fmla="*/ 242887 w 614362"/>
              <a:gd name="connsiteY12" fmla="*/ 300037 h 700087"/>
              <a:gd name="connsiteX13" fmla="*/ 385762 w 614362"/>
              <a:gd name="connsiteY13" fmla="*/ 328612 h 700087"/>
              <a:gd name="connsiteX14" fmla="*/ 428625 w 614362"/>
              <a:gd name="connsiteY14" fmla="*/ 342900 h 700087"/>
              <a:gd name="connsiteX15" fmla="*/ 471487 w 614362"/>
              <a:gd name="connsiteY15" fmla="*/ 371475 h 700087"/>
              <a:gd name="connsiteX16" fmla="*/ 485775 w 614362"/>
              <a:gd name="connsiteY16" fmla="*/ 414337 h 700087"/>
              <a:gd name="connsiteX17" fmla="*/ 514350 w 614362"/>
              <a:gd name="connsiteY17" fmla="*/ 457200 h 700087"/>
              <a:gd name="connsiteX18" fmla="*/ 542925 w 614362"/>
              <a:gd name="connsiteY18" fmla="*/ 542925 h 700087"/>
              <a:gd name="connsiteX19" fmla="*/ 557212 w 614362"/>
              <a:gd name="connsiteY19" fmla="*/ 585787 h 700087"/>
              <a:gd name="connsiteX20" fmla="*/ 585787 w 614362"/>
              <a:gd name="connsiteY20" fmla="*/ 628650 h 700087"/>
              <a:gd name="connsiteX21" fmla="*/ 600075 w 614362"/>
              <a:gd name="connsiteY21" fmla="*/ 671512 h 700087"/>
              <a:gd name="connsiteX22" fmla="*/ 614362 w 614362"/>
              <a:gd name="connsiteY22" fmla="*/ 70008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4362" h="700087">
                <a:moveTo>
                  <a:pt x="0" y="0"/>
                </a:moveTo>
                <a:cubicBezTo>
                  <a:pt x="47625" y="9525"/>
                  <a:pt x="97076" y="12411"/>
                  <a:pt x="142875" y="28575"/>
                </a:cubicBezTo>
                <a:cubicBezTo>
                  <a:pt x="220734" y="56055"/>
                  <a:pt x="236626" y="79464"/>
                  <a:pt x="285750" y="128587"/>
                </a:cubicBezTo>
                <a:cubicBezTo>
                  <a:pt x="290512" y="142875"/>
                  <a:pt x="294104" y="157607"/>
                  <a:pt x="300037" y="171450"/>
                </a:cubicBezTo>
                <a:cubicBezTo>
                  <a:pt x="308427" y="191027"/>
                  <a:pt x="321134" y="208658"/>
                  <a:pt x="328612" y="228600"/>
                </a:cubicBezTo>
                <a:cubicBezTo>
                  <a:pt x="335507" y="246986"/>
                  <a:pt x="338137" y="266700"/>
                  <a:pt x="342900" y="285750"/>
                </a:cubicBezTo>
                <a:cubicBezTo>
                  <a:pt x="338137" y="319087"/>
                  <a:pt x="338289" y="353506"/>
                  <a:pt x="328612" y="385762"/>
                </a:cubicBezTo>
                <a:cubicBezTo>
                  <a:pt x="323678" y="402209"/>
                  <a:pt x="312960" y="417317"/>
                  <a:pt x="300037" y="428625"/>
                </a:cubicBezTo>
                <a:cubicBezTo>
                  <a:pt x="239572" y="481532"/>
                  <a:pt x="230321" y="480439"/>
                  <a:pt x="171450" y="500062"/>
                </a:cubicBezTo>
                <a:cubicBezTo>
                  <a:pt x="157162" y="485775"/>
                  <a:pt x="133488" y="476802"/>
                  <a:pt x="128587" y="457200"/>
                </a:cubicBezTo>
                <a:cubicBezTo>
                  <a:pt x="122697" y="433641"/>
                  <a:pt x="136985" y="409321"/>
                  <a:pt x="142875" y="385762"/>
                </a:cubicBezTo>
                <a:cubicBezTo>
                  <a:pt x="146528" y="371152"/>
                  <a:pt x="147754" y="354660"/>
                  <a:pt x="157162" y="342900"/>
                </a:cubicBezTo>
                <a:cubicBezTo>
                  <a:pt x="177304" y="317722"/>
                  <a:pt x="214652" y="309449"/>
                  <a:pt x="242887" y="300037"/>
                </a:cubicBezTo>
                <a:cubicBezTo>
                  <a:pt x="310239" y="311263"/>
                  <a:pt x="326091" y="311563"/>
                  <a:pt x="385762" y="328612"/>
                </a:cubicBezTo>
                <a:cubicBezTo>
                  <a:pt x="400243" y="332749"/>
                  <a:pt x="415154" y="336165"/>
                  <a:pt x="428625" y="342900"/>
                </a:cubicBezTo>
                <a:cubicBezTo>
                  <a:pt x="443983" y="350579"/>
                  <a:pt x="457200" y="361950"/>
                  <a:pt x="471487" y="371475"/>
                </a:cubicBezTo>
                <a:cubicBezTo>
                  <a:pt x="476250" y="385762"/>
                  <a:pt x="479040" y="400867"/>
                  <a:pt x="485775" y="414337"/>
                </a:cubicBezTo>
                <a:cubicBezTo>
                  <a:pt x="493454" y="429696"/>
                  <a:pt x="507376" y="441508"/>
                  <a:pt x="514350" y="457200"/>
                </a:cubicBezTo>
                <a:cubicBezTo>
                  <a:pt x="526583" y="484725"/>
                  <a:pt x="533400" y="514350"/>
                  <a:pt x="542925" y="542925"/>
                </a:cubicBezTo>
                <a:cubicBezTo>
                  <a:pt x="547687" y="557212"/>
                  <a:pt x="548858" y="573256"/>
                  <a:pt x="557212" y="585787"/>
                </a:cubicBezTo>
                <a:cubicBezTo>
                  <a:pt x="566737" y="600075"/>
                  <a:pt x="578108" y="613291"/>
                  <a:pt x="585787" y="628650"/>
                </a:cubicBezTo>
                <a:cubicBezTo>
                  <a:pt x="592522" y="642120"/>
                  <a:pt x="594482" y="657529"/>
                  <a:pt x="600075" y="671512"/>
                </a:cubicBezTo>
                <a:cubicBezTo>
                  <a:pt x="604030" y="681400"/>
                  <a:pt x="609600" y="690562"/>
                  <a:pt x="614362" y="700087"/>
                </a:cubicBezTo>
              </a:path>
            </a:pathLst>
          </a:custGeom>
          <a:noFill/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BDC619-9C08-77FF-B7E4-1C9C4E4D1EF9}"/>
              </a:ext>
            </a:extLst>
          </p:cNvPr>
          <p:cNvSpPr txBox="1"/>
          <p:nvPr/>
        </p:nvSpPr>
        <p:spPr>
          <a:xfrm>
            <a:off x="1629163" y="4630789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200 </a:t>
            </a:r>
            <a:r>
              <a:rPr lang="en-US" sz="2400" dirty="0" err="1">
                <a:solidFill>
                  <a:schemeClr val="accent3"/>
                </a:solidFill>
                <a:latin typeface="18 VAG Rounded Light   02390" pitchFamily="2" charset="0"/>
              </a:rPr>
              <a:t>ps</a:t>
            </a:r>
            <a:endParaRPr lang="en-US" sz="2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563F5-3D51-E69E-9380-CF27251A6BD8}"/>
              </a:ext>
            </a:extLst>
          </p:cNvPr>
          <p:cNvSpPr txBox="1"/>
          <p:nvPr/>
        </p:nvSpPr>
        <p:spPr>
          <a:xfrm>
            <a:off x="4180052" y="4630789"/>
            <a:ext cx="104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18 VAG Rounded Bold   07390" pitchFamily="2" charset="0"/>
              </a:rPr>
              <a:t>100 </a:t>
            </a:r>
            <a:r>
              <a:rPr lang="en-US" sz="2400" b="1" dirty="0" err="1">
                <a:solidFill>
                  <a:schemeClr val="accent3"/>
                </a:solidFill>
                <a:latin typeface="18 VAG Rounded Bold   07390" pitchFamily="2" charset="0"/>
              </a:rPr>
              <a:t>ps</a:t>
            </a:r>
            <a:endParaRPr lang="en-US" sz="2400" b="1" dirty="0">
              <a:solidFill>
                <a:schemeClr val="accent3"/>
              </a:solidFill>
              <a:latin typeface="18 VAG Rounded Bold   0739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9461DE-D546-2AF8-7612-E48B26E76267}"/>
              </a:ext>
            </a:extLst>
          </p:cNvPr>
          <p:cNvSpPr txBox="1"/>
          <p:nvPr/>
        </p:nvSpPr>
        <p:spPr>
          <a:xfrm>
            <a:off x="10538189" y="4630789"/>
            <a:ext cx="104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  <a:latin typeface="18 VAG Rounded Bold   07390" pitchFamily="2" charset="0"/>
              </a:rPr>
              <a:t>100 </a:t>
            </a:r>
            <a:r>
              <a:rPr lang="en-US" sz="2400" b="1" dirty="0" err="1">
                <a:solidFill>
                  <a:schemeClr val="accent3"/>
                </a:solidFill>
                <a:latin typeface="18 VAG Rounded Bold   07390" pitchFamily="2" charset="0"/>
              </a:rPr>
              <a:t>ps</a:t>
            </a:r>
            <a:endParaRPr lang="en-US" sz="2400" b="1" dirty="0">
              <a:solidFill>
                <a:schemeClr val="accent3"/>
              </a:solidFill>
              <a:latin typeface="18 VAG Rounded Bold   0739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C56282-8107-3EC1-A548-E5686E6CE6DB}"/>
              </a:ext>
            </a:extLst>
          </p:cNvPr>
          <p:cNvSpPr txBox="1"/>
          <p:nvPr/>
        </p:nvSpPr>
        <p:spPr>
          <a:xfrm>
            <a:off x="6865647" y="4630789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200 </a:t>
            </a:r>
            <a:r>
              <a:rPr lang="en-US" sz="2400" dirty="0" err="1">
                <a:solidFill>
                  <a:schemeClr val="accent3"/>
                </a:solidFill>
                <a:latin typeface="18 VAG Rounded Light   02390" pitchFamily="2" charset="0"/>
              </a:rPr>
              <a:t>ps</a:t>
            </a:r>
            <a:endParaRPr lang="en-US" sz="2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FF5795-FE9D-4420-80FA-F38D56229C5E}"/>
              </a:ext>
            </a:extLst>
          </p:cNvPr>
          <p:cNvSpPr txBox="1"/>
          <p:nvPr/>
        </p:nvSpPr>
        <p:spPr>
          <a:xfrm>
            <a:off x="8768960" y="4630789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18 VAG Rounded Light   02390" pitchFamily="2" charset="0"/>
              </a:rPr>
              <a:t>200 </a:t>
            </a:r>
            <a:r>
              <a:rPr lang="en-US" sz="2400" dirty="0" err="1">
                <a:solidFill>
                  <a:schemeClr val="accent3"/>
                </a:solidFill>
                <a:latin typeface="18 VAG Rounded Light   02390" pitchFamily="2" charset="0"/>
              </a:rPr>
              <a:t>ps</a:t>
            </a:r>
            <a:endParaRPr lang="en-US" sz="2400" dirty="0">
              <a:solidFill>
                <a:schemeClr val="accent3"/>
              </a:solidFill>
              <a:latin typeface="18 VAG Rounded Light   0239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BBB843-5989-AA7D-D98B-2623CA9F4F94}"/>
              </a:ext>
            </a:extLst>
          </p:cNvPr>
          <p:cNvSpPr txBox="1"/>
          <p:nvPr/>
        </p:nvSpPr>
        <p:spPr>
          <a:xfrm>
            <a:off x="689316" y="5407898"/>
            <a:ext cx="2404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18 VAG Rounded Light   02390" pitchFamily="2" charset="0"/>
              </a:rPr>
              <a:t>Instruction Fetch</a:t>
            </a:r>
          </a:p>
          <a:p>
            <a:pPr algn="l"/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IMEM</a:t>
            </a:r>
            <a:r>
              <a:rPr lang="en-US" sz="2000" dirty="0">
                <a:solidFill>
                  <a:schemeClr val="accent2"/>
                </a:solidFill>
                <a:latin typeface="18 VAG Rounded Light   02390" pitchFamily="2" charset="0"/>
              </a:rPr>
              <a:t> Read)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756A87-625F-EAC7-EC62-C1E5267A7D46}"/>
              </a:ext>
            </a:extLst>
          </p:cNvPr>
          <p:cNvSpPr txBox="1"/>
          <p:nvPr/>
        </p:nvSpPr>
        <p:spPr>
          <a:xfrm>
            <a:off x="3129990" y="5407898"/>
            <a:ext cx="3140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5"/>
                </a:solidFill>
                <a:latin typeface="18 VAG Rounded Light   02390" pitchFamily="2" charset="0"/>
              </a:rPr>
              <a:t>Instruction Decode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18 VAG Rounded Light   02390" pitchFamily="2" charset="0"/>
            </a:endParaRPr>
          </a:p>
          <a:p>
            <a:pPr marL="9525" marR="0" lvl="2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accent5"/>
                </a:solidFill>
                <a:latin typeface="18 VAG Rounded Light   02390" pitchFamily="2" charset="0"/>
              </a:rPr>
              <a:t> Read)</a:t>
            </a:r>
            <a:endParaRPr lang="en-US" sz="2400" dirty="0">
              <a:solidFill>
                <a:schemeClr val="accent5"/>
              </a:solidFill>
              <a:latin typeface="18 VAG Rounded Light   0239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7DDD60-95B2-07E6-2216-9AE27617CF42}"/>
              </a:ext>
            </a:extLst>
          </p:cNvPr>
          <p:cNvSpPr txBox="1"/>
          <p:nvPr/>
        </p:nvSpPr>
        <p:spPr>
          <a:xfrm>
            <a:off x="6328456" y="5407898"/>
            <a:ext cx="2397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1"/>
                </a:solidFill>
                <a:latin typeface="18 VAG Rounded Light   02390" pitchFamily="2" charset="0"/>
              </a:rPr>
              <a:t>Execute</a:t>
            </a:r>
          </a:p>
          <a:p>
            <a:pPr marL="9525" marR="0" lvl="1" algn="l" defTabSz="914377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90000"/>
              <a:defRPr/>
            </a:pP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rgbClr val="00BDE2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ALU</a:t>
            </a:r>
            <a:endParaRPr lang="en-US" sz="2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BDF88F-8A47-DC71-A0B8-95DD27517E61}"/>
              </a:ext>
            </a:extLst>
          </p:cNvPr>
          <p:cNvSpPr txBox="1"/>
          <p:nvPr/>
        </p:nvSpPr>
        <p:spPr>
          <a:xfrm>
            <a:off x="8719423" y="5407898"/>
            <a:ext cx="14008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1" algn="l" defTabSz="914377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defRPr/>
            </a:pPr>
            <a: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  <a:t>Memory Access</a:t>
            </a:r>
            <a:br>
              <a:rPr lang="en-US" sz="2400" dirty="0">
                <a:solidFill>
                  <a:schemeClr val="accent6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DMEM</a:t>
            </a: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18 VAG Rounded Light   0239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F6153E-165B-A548-43CF-B85F289DF9FC}"/>
              </a:ext>
            </a:extLst>
          </p:cNvPr>
          <p:cNvSpPr txBox="1"/>
          <p:nvPr/>
        </p:nvSpPr>
        <p:spPr>
          <a:xfrm>
            <a:off x="10120226" y="5407898"/>
            <a:ext cx="21392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lvl="1" defTabSz="914377">
              <a:spcBef>
                <a:spcPts val="500"/>
              </a:spcBef>
              <a:buSzPct val="90000"/>
              <a:defRPr/>
            </a:pPr>
            <a:r>
              <a:rPr lang="en-US" sz="2400" dirty="0">
                <a:solidFill>
                  <a:schemeClr val="accent4"/>
                </a:solidFill>
                <a:latin typeface="18 VAG Rounded Light   02390" pitchFamily="2" charset="0"/>
              </a:rPr>
              <a:t>Write back to register</a:t>
            </a:r>
            <a:b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</a:b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 write)</a:t>
            </a: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0C8A7-02B9-357F-41F6-15715225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1"/>
            <a:ext cx="11845515" cy="1169230"/>
          </a:xfrm>
        </p:spPr>
        <p:txBody>
          <a:bodyPr>
            <a:normAutofit/>
          </a:bodyPr>
          <a:lstStyle/>
          <a:p>
            <a:r>
              <a:rPr lang="en-US" sz="2800" dirty="0"/>
              <a:t>In a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single-cycle CPU</a:t>
            </a:r>
            <a:r>
              <a:rPr lang="en-US" sz="2800" dirty="0"/>
              <a:t>, only one instruction can access any resources in</a:t>
            </a:r>
            <a:br>
              <a:rPr lang="en-US" sz="2800" dirty="0"/>
            </a:br>
            <a:r>
              <a:rPr lang="en-US" sz="2800" dirty="0"/>
              <a:t>one clock cycle, in sequence.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“Sequential” RISC-V Datapath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2630970"/>
            <a:ext cx="23968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15DB16B-7AA8-F179-9255-F8D84D233215}"/>
              </a:ext>
            </a:extLst>
          </p:cNvPr>
          <p:cNvCxnSpPr>
            <a:cxnSpLocks/>
          </p:cNvCxnSpPr>
          <p:nvPr/>
        </p:nvCxnSpPr>
        <p:spPr>
          <a:xfrm>
            <a:off x="2675505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649110-8201-BFF5-44FA-6F1DF081C402}"/>
              </a:ext>
            </a:extLst>
          </p:cNvPr>
          <p:cNvCxnSpPr>
            <a:cxnSpLocks/>
          </p:cNvCxnSpPr>
          <p:nvPr/>
        </p:nvCxnSpPr>
        <p:spPr>
          <a:xfrm>
            <a:off x="5772965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D5D249A-62AA-1558-5855-92F0D4268B2F}"/>
              </a:ext>
            </a:extLst>
          </p:cNvPr>
          <p:cNvCxnSpPr>
            <a:cxnSpLocks/>
          </p:cNvCxnSpPr>
          <p:nvPr/>
        </p:nvCxnSpPr>
        <p:spPr>
          <a:xfrm>
            <a:off x="8914837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F1F4A35-4023-740F-8458-7AB2ED3FB6AA}"/>
              </a:ext>
            </a:extLst>
          </p:cNvPr>
          <p:cNvCxnSpPr>
            <a:cxnSpLocks/>
          </p:cNvCxnSpPr>
          <p:nvPr/>
        </p:nvCxnSpPr>
        <p:spPr>
          <a:xfrm>
            <a:off x="2730974" y="2128848"/>
            <a:ext cx="301752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4632F5-FA1D-7B8F-3DD9-9D9D42F015D0}"/>
                  </a:ext>
                </a:extLst>
              </p:cNvPr>
              <p:cNvSpPr txBox="1"/>
              <p:nvPr/>
            </p:nvSpPr>
            <p:spPr>
              <a:xfrm>
                <a:off x="3407968" y="1633810"/>
                <a:ext cx="1663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4632F5-FA1D-7B8F-3DD9-9D9D42F01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68" y="1633810"/>
                <a:ext cx="166353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AC3489-2FFD-7318-ECD1-FABCE8CBAF7C}"/>
                  </a:ext>
                </a:extLst>
              </p:cNvPr>
              <p:cNvSpPr txBox="1"/>
              <p:nvPr/>
            </p:nvSpPr>
            <p:spPr>
              <a:xfrm>
                <a:off x="3249759" y="5912663"/>
                <a:ext cx="211051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𝑐𝑦𝑐𝑙𝑒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3"/>
                    </a:solidFill>
                    <a:latin typeface="18 VAG Rounded Light   02390" pitchFamily="2" charset="0"/>
                  </a:rPr>
                  <a:t> = 800 </a:t>
                </a:r>
                <a:r>
                  <a:rPr lang="en-US" sz="2400" dirty="0" err="1">
                    <a:solidFill>
                      <a:schemeClr val="accent3"/>
                    </a:solidFill>
                    <a:latin typeface="18 VAG Rounded Light   02390" pitchFamily="2" charset="0"/>
                  </a:rPr>
                  <a:t>ps</a:t>
                </a:r>
                <a:endParaRPr lang="en-US" sz="2400" dirty="0">
                  <a:solidFill>
                    <a:schemeClr val="accent3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AC3489-2FFD-7318-ECD1-FABCE8CBA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59" y="5912663"/>
                <a:ext cx="2110514" cy="490840"/>
              </a:xfrm>
              <a:prstGeom prst="rect">
                <a:avLst/>
              </a:prstGeom>
              <a:blipFill>
                <a:blip r:embed="rId4"/>
                <a:stretch>
                  <a:fillRect t="-7500" r="-4192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Left Brace 86">
            <a:extLst>
              <a:ext uri="{FF2B5EF4-FFF2-40B4-BE49-F238E27FC236}">
                <a16:creationId xmlns:a16="http://schemas.microsoft.com/office/drawing/2014/main" id="{BEFFBDE7-EAE8-9D43-13B6-1F7B561241BF}"/>
              </a:ext>
            </a:extLst>
          </p:cNvPr>
          <p:cNvSpPr/>
          <p:nvPr/>
        </p:nvSpPr>
        <p:spPr>
          <a:xfrm rot="16200000">
            <a:off x="4066500" y="4286123"/>
            <a:ext cx="292681" cy="301752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5E9258D-1A31-99D6-96BA-5CAEAE6E8BEB}"/>
              </a:ext>
            </a:extLst>
          </p:cNvPr>
          <p:cNvCxnSpPr>
            <a:cxnSpLocks/>
          </p:cNvCxnSpPr>
          <p:nvPr/>
        </p:nvCxnSpPr>
        <p:spPr>
          <a:xfrm>
            <a:off x="5856892" y="2124081"/>
            <a:ext cx="301752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ECC82B6-E163-D61C-D8AD-CD824490F430}"/>
                  </a:ext>
                </a:extLst>
              </p:cNvPr>
              <p:cNvSpPr txBox="1"/>
              <p:nvPr/>
            </p:nvSpPr>
            <p:spPr>
              <a:xfrm>
                <a:off x="6533886" y="1629043"/>
                <a:ext cx="1663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ECC82B6-E163-D61C-D8AD-CD824490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886" y="1629043"/>
                <a:ext cx="1663532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e 94">
            <a:extLst>
              <a:ext uri="{FF2B5EF4-FFF2-40B4-BE49-F238E27FC236}">
                <a16:creationId xmlns:a16="http://schemas.microsoft.com/office/drawing/2014/main" id="{9290CE08-46D0-7846-37AB-E6D15EC18071}"/>
              </a:ext>
            </a:extLst>
          </p:cNvPr>
          <p:cNvSpPr/>
          <p:nvPr/>
        </p:nvSpPr>
        <p:spPr>
          <a:xfrm rot="16200000">
            <a:off x="7219312" y="4281356"/>
            <a:ext cx="292681" cy="301752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8ABBE7-6399-9E5B-58C4-0CBFADA34715}"/>
              </a:ext>
            </a:extLst>
          </p:cNvPr>
          <p:cNvCxnSpPr>
            <a:cxnSpLocks/>
          </p:cNvCxnSpPr>
          <p:nvPr/>
        </p:nvCxnSpPr>
        <p:spPr>
          <a:xfrm>
            <a:off x="8995410" y="2119313"/>
            <a:ext cx="301752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DF3595-CB12-B39E-150B-D5D492185E53}"/>
                  </a:ext>
                </a:extLst>
              </p:cNvPr>
              <p:cNvSpPr txBox="1"/>
              <p:nvPr/>
            </p:nvSpPr>
            <p:spPr>
              <a:xfrm>
                <a:off x="9672404" y="1624275"/>
                <a:ext cx="1663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6DF3595-CB12-B39E-150B-D5D49218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404" y="1624275"/>
                <a:ext cx="16635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Left Brace 98">
            <a:extLst>
              <a:ext uri="{FF2B5EF4-FFF2-40B4-BE49-F238E27FC236}">
                <a16:creationId xmlns:a16="http://schemas.microsoft.com/office/drawing/2014/main" id="{6EFCD315-5BD6-A377-8456-CDF304E4DBEB}"/>
              </a:ext>
            </a:extLst>
          </p:cNvPr>
          <p:cNvSpPr/>
          <p:nvPr/>
        </p:nvSpPr>
        <p:spPr>
          <a:xfrm rot="16200000">
            <a:off x="10357830" y="4276588"/>
            <a:ext cx="292681" cy="301752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81FEF5-1141-D730-E013-AAC829048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701" y="4553969"/>
            <a:ext cx="3017520" cy="859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C3C900-8891-F467-E644-F1D02BB31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892" y="2350090"/>
            <a:ext cx="3017520" cy="857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77121A-B03E-4036-FF3F-7F9479DC4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797" y="3452029"/>
            <a:ext cx="3017520" cy="8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1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 animBg="1"/>
      <p:bldP spid="97" grpId="0"/>
      <p:bldP spid="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0C8A7-02B9-357F-41F6-15715225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413" y="916710"/>
            <a:ext cx="11332079" cy="1202603"/>
          </a:xfrm>
        </p:spPr>
        <p:txBody>
          <a:bodyPr>
            <a:normAutofit/>
          </a:bodyPr>
          <a:lstStyle/>
          <a:p>
            <a:r>
              <a:rPr lang="en-US" sz="2800" dirty="0"/>
              <a:t>In a </a:t>
            </a:r>
            <a:r>
              <a:rPr lang="en-US" sz="2800" b="0" dirty="0">
                <a:solidFill>
                  <a:schemeClr val="accent4"/>
                </a:solidFill>
                <a:latin typeface="18 VAG Rounded Light   02390" pitchFamily="2" charset="0"/>
              </a:rPr>
              <a:t>pipelined CPU</a:t>
            </a:r>
            <a:r>
              <a:rPr lang="en-US" sz="2800" dirty="0"/>
              <a:t>, multiple instructions access resources in</a:t>
            </a:r>
            <a:br>
              <a:rPr lang="en-US" sz="2800" dirty="0"/>
            </a:br>
            <a:r>
              <a:rPr lang="en-US" sz="2800" dirty="0"/>
              <a:t>one clock cycle.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Pipelined RISC-V Datapath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2630970"/>
            <a:ext cx="239681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15DB16B-7AA8-F179-9255-F8D84D233215}"/>
              </a:ext>
            </a:extLst>
          </p:cNvPr>
          <p:cNvCxnSpPr>
            <a:cxnSpLocks/>
          </p:cNvCxnSpPr>
          <p:nvPr/>
        </p:nvCxnSpPr>
        <p:spPr>
          <a:xfrm>
            <a:off x="2675505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649110-8201-BFF5-44FA-6F1DF081C402}"/>
              </a:ext>
            </a:extLst>
          </p:cNvPr>
          <p:cNvCxnSpPr>
            <a:cxnSpLocks/>
          </p:cNvCxnSpPr>
          <p:nvPr/>
        </p:nvCxnSpPr>
        <p:spPr>
          <a:xfrm>
            <a:off x="392129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F1F4A35-4023-740F-8458-7AB2ED3FB6AA}"/>
              </a:ext>
            </a:extLst>
          </p:cNvPr>
          <p:cNvCxnSpPr>
            <a:cxnSpLocks/>
          </p:cNvCxnSpPr>
          <p:nvPr/>
        </p:nvCxnSpPr>
        <p:spPr>
          <a:xfrm>
            <a:off x="2730974" y="2128848"/>
            <a:ext cx="301752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4632F5-FA1D-7B8F-3DD9-9D9D42F015D0}"/>
                  </a:ext>
                </a:extLst>
              </p:cNvPr>
              <p:cNvSpPr txBox="1"/>
              <p:nvPr/>
            </p:nvSpPr>
            <p:spPr>
              <a:xfrm>
                <a:off x="3407968" y="1633810"/>
                <a:ext cx="16635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𝑖𝑛𝑠𝑡𝑟𝑢𝑐𝑡𝑖𝑜𝑛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4632F5-FA1D-7B8F-3DD9-9D9D42F01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68" y="1633810"/>
                <a:ext cx="166353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AC3489-2FFD-7318-ECD1-FABCE8CBAF7C}"/>
                  </a:ext>
                </a:extLst>
              </p:cNvPr>
              <p:cNvSpPr txBox="1"/>
              <p:nvPr/>
            </p:nvSpPr>
            <p:spPr>
              <a:xfrm>
                <a:off x="2364216" y="5912663"/>
                <a:ext cx="1326004" cy="860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𝑐𝑦𝑐𝑙𝑒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3"/>
                    </a:solidFill>
                    <a:latin typeface="18 VAG Rounded Light   02390" pitchFamily="2" charset="0"/>
                  </a:rPr>
                  <a:t> </a:t>
                </a:r>
              </a:p>
              <a:p>
                <a:pPr algn="ctr"/>
                <a:r>
                  <a:rPr lang="en-US" sz="2400" dirty="0">
                    <a:solidFill>
                      <a:schemeClr val="accent3"/>
                    </a:solidFill>
                    <a:latin typeface="18 VAG Rounded Light   02390" pitchFamily="2" charset="0"/>
                  </a:rPr>
                  <a:t>= 200 </a:t>
                </a:r>
                <a:r>
                  <a:rPr lang="en-US" sz="2400" dirty="0" err="1">
                    <a:solidFill>
                      <a:schemeClr val="accent3"/>
                    </a:solidFill>
                    <a:latin typeface="18 VAG Rounded Light   02390" pitchFamily="2" charset="0"/>
                  </a:rPr>
                  <a:t>ps</a:t>
                </a:r>
                <a:endParaRPr lang="en-US" sz="2400" dirty="0">
                  <a:solidFill>
                    <a:schemeClr val="accent3"/>
                  </a:solidFill>
                  <a:latin typeface="18 VAG Rounded Light   02390" pitchFamily="2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AC3489-2FFD-7318-ECD1-FABCE8CBA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216" y="5912663"/>
                <a:ext cx="1326004" cy="860172"/>
              </a:xfrm>
              <a:prstGeom prst="rect">
                <a:avLst/>
              </a:prstGeom>
              <a:blipFill>
                <a:blip r:embed="rId4"/>
                <a:stretch>
                  <a:fillRect l="-6667" t="-4348" r="-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Left Brace 86">
            <a:extLst>
              <a:ext uri="{FF2B5EF4-FFF2-40B4-BE49-F238E27FC236}">
                <a16:creationId xmlns:a16="http://schemas.microsoft.com/office/drawing/2014/main" id="{BEFFBDE7-EAE8-9D43-13B6-1F7B561241BF}"/>
              </a:ext>
            </a:extLst>
          </p:cNvPr>
          <p:cNvSpPr/>
          <p:nvPr/>
        </p:nvSpPr>
        <p:spPr>
          <a:xfrm rot="16200000">
            <a:off x="2846341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535A9A-E1E2-2385-7956-0A345B81F799}"/>
              </a:ext>
            </a:extLst>
          </p:cNvPr>
          <p:cNvCxnSpPr>
            <a:cxnSpLocks/>
          </p:cNvCxnSpPr>
          <p:nvPr/>
        </p:nvCxnSpPr>
        <p:spPr>
          <a:xfrm>
            <a:off x="328495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30390F-B8E0-4BA7-D6B0-1EE444A9C37D}"/>
              </a:ext>
            </a:extLst>
          </p:cNvPr>
          <p:cNvCxnSpPr>
            <a:cxnSpLocks/>
          </p:cNvCxnSpPr>
          <p:nvPr/>
        </p:nvCxnSpPr>
        <p:spPr>
          <a:xfrm>
            <a:off x="455763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753956-83CD-A9AA-5A08-4CD6BB16C65D}"/>
              </a:ext>
            </a:extLst>
          </p:cNvPr>
          <p:cNvCxnSpPr>
            <a:cxnSpLocks/>
          </p:cNvCxnSpPr>
          <p:nvPr/>
        </p:nvCxnSpPr>
        <p:spPr>
          <a:xfrm>
            <a:off x="519397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11633E-2FD1-DCBF-8A6F-CC16FBB23EDE}"/>
              </a:ext>
            </a:extLst>
          </p:cNvPr>
          <p:cNvCxnSpPr>
            <a:cxnSpLocks/>
          </p:cNvCxnSpPr>
          <p:nvPr/>
        </p:nvCxnSpPr>
        <p:spPr>
          <a:xfrm>
            <a:off x="583031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DBCA8E-7566-1764-60F0-5C76D883E8C9}"/>
              </a:ext>
            </a:extLst>
          </p:cNvPr>
          <p:cNvCxnSpPr>
            <a:cxnSpLocks/>
          </p:cNvCxnSpPr>
          <p:nvPr/>
        </p:nvCxnSpPr>
        <p:spPr>
          <a:xfrm>
            <a:off x="6466651" y="2285655"/>
            <a:ext cx="0" cy="32004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B3130490-0ADA-C0C6-29A1-FEE948E694CD}"/>
              </a:ext>
            </a:extLst>
          </p:cNvPr>
          <p:cNvSpPr/>
          <p:nvPr/>
        </p:nvSpPr>
        <p:spPr>
          <a:xfrm rot="16200000">
            <a:off x="3479708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503FEDA-D1C1-E789-FBD0-AF4BFCC53516}"/>
              </a:ext>
            </a:extLst>
          </p:cNvPr>
          <p:cNvSpPr/>
          <p:nvPr/>
        </p:nvSpPr>
        <p:spPr>
          <a:xfrm rot="16200000">
            <a:off x="4113075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7543092-A62A-B166-099E-F13CA7E4EA51}"/>
              </a:ext>
            </a:extLst>
          </p:cNvPr>
          <p:cNvSpPr/>
          <p:nvPr/>
        </p:nvSpPr>
        <p:spPr>
          <a:xfrm rot="16200000">
            <a:off x="4746442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B0D3660-779C-E12D-394A-D0C6E9D34331}"/>
              </a:ext>
            </a:extLst>
          </p:cNvPr>
          <p:cNvSpPr/>
          <p:nvPr/>
        </p:nvSpPr>
        <p:spPr>
          <a:xfrm rot="16200000">
            <a:off x="5379809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328DD7F-47AC-DBEC-FEC6-495833617C59}"/>
              </a:ext>
            </a:extLst>
          </p:cNvPr>
          <p:cNvSpPr/>
          <p:nvPr/>
        </p:nvSpPr>
        <p:spPr>
          <a:xfrm rot="16200000">
            <a:off x="6013174" y="5506282"/>
            <a:ext cx="264119" cy="548640"/>
          </a:xfrm>
          <a:prstGeom prst="leftBrace">
            <a:avLst/>
          </a:prstGeom>
          <a:ln w="28575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9B2D57-F19C-9DBA-E9A2-416DF374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3491117"/>
            <a:ext cx="3017520" cy="875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6EAF00-0496-C061-BBB5-C7152FB4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892" y="2352561"/>
            <a:ext cx="3017520" cy="8755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FCBECA-D6B4-5B09-DBBA-A00FC2239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610" y="4593056"/>
            <a:ext cx="3017520" cy="8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C5D9B3A-34DD-BFCD-E127-47E7F9D5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2" y="1411271"/>
            <a:ext cx="3017520" cy="87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FDD7C-ADC3-24D5-0824-609AFB30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782287" cy="76809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Sequentially? Simultaneously?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6BCE94-17B3-E23B-53E3-02A24FA43A31}"/>
              </a:ext>
            </a:extLst>
          </p:cNvPr>
          <p:cNvSpPr txBox="1"/>
          <p:nvPr/>
        </p:nvSpPr>
        <p:spPr>
          <a:xfrm>
            <a:off x="216779" y="1689680"/>
            <a:ext cx="2396810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t0,4(t3)</a:t>
            </a:r>
          </a:p>
          <a:p>
            <a:pPr algn="l">
              <a:spcBef>
                <a:spcPts val="4400"/>
              </a:spcBef>
            </a:pP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</a:t>
            </a:r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t6,t0,t3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C502F3-0164-BA24-D915-CE1D3E32E789}"/>
              </a:ext>
            </a:extLst>
          </p:cNvPr>
          <p:cNvSpPr txBox="1"/>
          <p:nvPr/>
        </p:nvSpPr>
        <p:spPr>
          <a:xfrm>
            <a:off x="7270834" y="3435620"/>
            <a:ext cx="4857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4"/>
                </a:solidFill>
                <a:latin typeface="18 VAG Rounded Light   02390" pitchFamily="2" charset="0"/>
              </a:rPr>
              <a:t>Sequential</a:t>
            </a:r>
            <a:r>
              <a:rPr lang="en-US" sz="2000" dirty="0">
                <a:solidFill>
                  <a:schemeClr val="accent4"/>
                </a:solidFill>
                <a:latin typeface="18 VAG Rounded Light   02390" pitchFamily="2" charset="0"/>
              </a:rPr>
              <a:t>: Resource use by same instruction over time (multiple clock cycles)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86787-A807-220C-E1AD-D802212A9EDC}"/>
              </a:ext>
            </a:extLst>
          </p:cNvPr>
          <p:cNvSpPr txBox="1"/>
          <p:nvPr/>
        </p:nvSpPr>
        <p:spPr>
          <a:xfrm>
            <a:off x="5881621" y="964240"/>
            <a:ext cx="4577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6"/>
                </a:solidFill>
                <a:latin typeface="18 VAG Rounded Light   02390" pitchFamily="2" charset="0"/>
              </a:rPr>
              <a:t>Simultaneous</a:t>
            </a:r>
            <a:r>
              <a:rPr lang="en-US" sz="2000" dirty="0">
                <a:solidFill>
                  <a:schemeClr val="accent6"/>
                </a:solidFill>
                <a:latin typeface="18 VAG Rounded Light   02390" pitchFamily="2" charset="0"/>
              </a:rPr>
              <a:t>: Resource use by multiple instructions in same clock cycle.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7185571-A501-E3A2-CA04-543DD166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41" y="5075860"/>
            <a:ext cx="3017520" cy="87555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F67B1CC-05F9-FC84-63AA-D6A4DA54A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44" y="4247895"/>
            <a:ext cx="3017520" cy="87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97996-57AB-981C-C2E9-18549302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10" y="3329039"/>
            <a:ext cx="3017520" cy="87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FA249-77BE-6E69-60FB-521F8422D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627" y="2361569"/>
            <a:ext cx="3017520" cy="8755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A271A7-C63D-140A-7E38-2966D8F925CC}"/>
              </a:ext>
            </a:extLst>
          </p:cNvPr>
          <p:cNvCxnSpPr>
            <a:cxnSpLocks/>
          </p:cNvCxnSpPr>
          <p:nvPr/>
        </p:nvCxnSpPr>
        <p:spPr>
          <a:xfrm>
            <a:off x="2699801" y="1189169"/>
            <a:ext cx="9144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E23274-AA4E-F1C9-5DBC-A6F6BB32CC33}"/>
              </a:ext>
            </a:extLst>
          </p:cNvPr>
          <p:cNvSpPr txBox="1"/>
          <p:nvPr/>
        </p:nvSpPr>
        <p:spPr>
          <a:xfrm>
            <a:off x="2010539" y="102127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  <a:latin typeface="18 VAG Rounded Light   02390" pitchFamily="2" charset="0"/>
              </a:rPr>
              <a:t>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FC74C3-FB26-5E42-9CC7-C300A44114B6}"/>
              </a:ext>
            </a:extLst>
          </p:cNvPr>
          <p:cNvCxnSpPr>
            <a:cxnSpLocks/>
          </p:cNvCxnSpPr>
          <p:nvPr/>
        </p:nvCxnSpPr>
        <p:spPr>
          <a:xfrm>
            <a:off x="2675505" y="1498576"/>
            <a:ext cx="0" cy="457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A4A85A-788C-FF2A-683E-FD0D632E98BF}"/>
              </a:ext>
            </a:extLst>
          </p:cNvPr>
          <p:cNvCxnSpPr>
            <a:cxnSpLocks/>
          </p:cNvCxnSpPr>
          <p:nvPr/>
        </p:nvCxnSpPr>
        <p:spPr>
          <a:xfrm>
            <a:off x="3921291" y="1498576"/>
            <a:ext cx="0" cy="457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71BF54-C597-0B8B-5F34-5388F9702C06}"/>
              </a:ext>
            </a:extLst>
          </p:cNvPr>
          <p:cNvCxnSpPr>
            <a:cxnSpLocks/>
          </p:cNvCxnSpPr>
          <p:nvPr/>
        </p:nvCxnSpPr>
        <p:spPr>
          <a:xfrm>
            <a:off x="3284951" y="1498576"/>
            <a:ext cx="0" cy="457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2AB9F4-1DBD-0A47-2E9C-1D3BD098735D}"/>
              </a:ext>
            </a:extLst>
          </p:cNvPr>
          <p:cNvCxnSpPr>
            <a:cxnSpLocks/>
          </p:cNvCxnSpPr>
          <p:nvPr/>
        </p:nvCxnSpPr>
        <p:spPr>
          <a:xfrm>
            <a:off x="4557631" y="1498576"/>
            <a:ext cx="0" cy="457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941972-36E0-C529-AD38-773B727382F7}"/>
              </a:ext>
            </a:extLst>
          </p:cNvPr>
          <p:cNvCxnSpPr>
            <a:cxnSpLocks/>
          </p:cNvCxnSpPr>
          <p:nvPr/>
        </p:nvCxnSpPr>
        <p:spPr>
          <a:xfrm>
            <a:off x="5193971" y="1498576"/>
            <a:ext cx="0" cy="4572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F6BDE0-4D39-4F73-C140-85D6A465E371}"/>
              </a:ext>
            </a:extLst>
          </p:cNvPr>
          <p:cNvCxnSpPr>
            <a:cxnSpLocks/>
          </p:cNvCxnSpPr>
          <p:nvPr/>
        </p:nvCxnSpPr>
        <p:spPr>
          <a:xfrm>
            <a:off x="5830311" y="2331955"/>
            <a:ext cx="0" cy="3749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82BF7F-5C41-8A8F-822F-8A9986F1CE0C}"/>
              </a:ext>
            </a:extLst>
          </p:cNvPr>
          <p:cNvCxnSpPr>
            <a:cxnSpLocks/>
          </p:cNvCxnSpPr>
          <p:nvPr/>
        </p:nvCxnSpPr>
        <p:spPr>
          <a:xfrm>
            <a:off x="6466651" y="3165332"/>
            <a:ext cx="0" cy="292608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17A094-3739-B856-CD34-3913FE68310E}"/>
              </a:ext>
            </a:extLst>
          </p:cNvPr>
          <p:cNvCxnSpPr>
            <a:cxnSpLocks/>
          </p:cNvCxnSpPr>
          <p:nvPr/>
        </p:nvCxnSpPr>
        <p:spPr>
          <a:xfrm>
            <a:off x="7116761" y="4324727"/>
            <a:ext cx="0" cy="17373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54FFE6-FBE4-3ECC-B72F-75A80C6A5AAF}"/>
              </a:ext>
            </a:extLst>
          </p:cNvPr>
          <p:cNvCxnSpPr>
            <a:cxnSpLocks/>
          </p:cNvCxnSpPr>
          <p:nvPr/>
        </p:nvCxnSpPr>
        <p:spPr>
          <a:xfrm>
            <a:off x="7755296" y="4324727"/>
            <a:ext cx="0" cy="17373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FED740C-61A2-7E01-B566-5CF9453545FA}"/>
              </a:ext>
            </a:extLst>
          </p:cNvPr>
          <p:cNvSpPr/>
          <p:nvPr/>
        </p:nvSpPr>
        <p:spPr>
          <a:xfrm>
            <a:off x="3921291" y="3347769"/>
            <a:ext cx="3233010" cy="883589"/>
          </a:xfrm>
          <a:prstGeom prst="rect">
            <a:avLst/>
          </a:prstGeom>
          <a:noFill/>
          <a:ln w="5715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4E020-5613-DF7D-EB64-99E0C22F1C4F}"/>
              </a:ext>
            </a:extLst>
          </p:cNvPr>
          <p:cNvSpPr/>
          <p:nvPr/>
        </p:nvSpPr>
        <p:spPr>
          <a:xfrm>
            <a:off x="5151802" y="1474776"/>
            <a:ext cx="687650" cy="4572000"/>
          </a:xfrm>
          <a:prstGeom prst="rect">
            <a:avLst/>
          </a:prstGeom>
          <a:noFill/>
          <a:ln w="571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18 VAG Rounded Light   0239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4CBD-C021-2711-5274-C0C4FF38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199"/>
            <a:ext cx="10690845" cy="768096"/>
          </a:xfrm>
        </p:spPr>
        <p:txBody>
          <a:bodyPr>
            <a:normAutofit/>
          </a:bodyPr>
          <a:lstStyle/>
          <a:p>
            <a:r>
              <a:rPr lang="en-US" dirty="0"/>
              <a:t>Performance (1/2): Latency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C9625-9D99-FB7F-9C7B-361A7A2BEBFC}"/>
              </a:ext>
            </a:extLst>
          </p:cNvPr>
          <p:cNvSpPr txBox="1"/>
          <p:nvPr/>
        </p:nvSpPr>
        <p:spPr>
          <a:xfrm>
            <a:off x="118183" y="1380551"/>
            <a:ext cx="166584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t0,t1,t2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t3,t4,t5</a:t>
            </a:r>
          </a:p>
          <a:p>
            <a:pPr algn="l"/>
            <a:endParaRPr lang="en-US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800"/>
              </a:spcBef>
            </a:pPr>
            <a:r>
              <a:rPr lang="en-US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t0,8(t3)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1ABA81-F8E2-DFE7-194C-03AFDFB46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0" b="8721"/>
          <a:stretch/>
        </p:blipFill>
        <p:spPr>
          <a:xfrm>
            <a:off x="8789951" y="1045259"/>
            <a:ext cx="2924755" cy="22120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7AE162-73E1-528B-F4D0-2B5D11977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1" b="10624"/>
          <a:stretch/>
        </p:blipFill>
        <p:spPr>
          <a:xfrm>
            <a:off x="1983778" y="1087269"/>
            <a:ext cx="5943114" cy="217007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132496-E65A-1C03-55EF-2834FC0C8658}"/>
              </a:ext>
            </a:extLst>
          </p:cNvPr>
          <p:cNvCxnSpPr>
            <a:cxnSpLocks/>
          </p:cNvCxnSpPr>
          <p:nvPr/>
        </p:nvCxnSpPr>
        <p:spPr>
          <a:xfrm>
            <a:off x="8018332" y="1011424"/>
            <a:ext cx="0" cy="538937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Google Shape;1340;p31">
            <a:extLst>
              <a:ext uri="{FF2B5EF4-FFF2-40B4-BE49-F238E27FC236}">
                <a16:creationId xmlns:a16="http://schemas.microsoft.com/office/drawing/2014/main" id="{4762984B-E65F-7CBB-28F4-5805AB1B5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854449"/>
              </p:ext>
            </p:extLst>
          </p:nvPr>
        </p:nvGraphicFramePr>
        <p:xfrm>
          <a:off x="300982" y="3424475"/>
          <a:ext cx="11728459" cy="373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3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dirty="0">
                        <a:solidFill>
                          <a:schemeClr val="tx1"/>
                        </a:solidFill>
                        <a:latin typeface="18 VAG Rounded Light   0239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  <a:ea typeface="Arial"/>
                          <a:cs typeface="Arial"/>
                          <a:sym typeface="Arial"/>
                        </a:rPr>
                        <a:t>Single Cycle</a:t>
                      </a:r>
                      <a:endParaRPr sz="2000" b="1" i="0" dirty="0">
                        <a:solidFill>
                          <a:schemeClr val="tx1"/>
                        </a:solidFill>
                        <a:latin typeface="18 VAG Rounded Bold   0739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18 VAG Rounded Bold   07390" pitchFamily="2" charset="0"/>
                          <a:ea typeface="Arial"/>
                          <a:cs typeface="Arial"/>
                          <a:sym typeface="Arial"/>
                        </a:rPr>
                        <a:t>Pipelined</a:t>
                      </a:r>
                      <a:endParaRPr sz="2800" b="1" i="0" dirty="0">
                        <a:solidFill>
                          <a:schemeClr val="tx1"/>
                        </a:solidFill>
                        <a:latin typeface="18 VAG Rounded Bold   07390" pitchFamily="2" charset="0"/>
                      </a:endParaRPr>
                    </a:p>
                  </a:txBody>
                  <a:tcPr marL="91450" marR="91450" marT="34300" marB="343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87D474A-E7E3-7F78-F0CB-FBBED2D0AB9C}"/>
              </a:ext>
            </a:extLst>
          </p:cNvPr>
          <p:cNvSpPr txBox="1"/>
          <p:nvPr/>
        </p:nvSpPr>
        <p:spPr>
          <a:xfrm>
            <a:off x="8109773" y="5629906"/>
            <a:ext cx="3878428" cy="96949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18 VAG Rounded Light   02390" pitchFamily="2" charset="0"/>
              </a:rPr>
              <a:t>The pipelined CPU uses one clock for all stages; clock cycle time is limited by the slower stages.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9A738430-40D5-2C90-AC57-F37F6625A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5208224"/>
                  </p:ext>
                </p:extLst>
              </p:nvPr>
            </p:nvGraphicFramePr>
            <p:xfrm>
              <a:off x="300982" y="3793603"/>
              <a:ext cx="11728459" cy="639592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100555661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707258008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1437163306"/>
                        </a:ext>
                      </a:extLst>
                    </a:gridCol>
                  </a:tblGrid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Timing of each stage</a:t>
                          </a:r>
                          <a:endParaRPr sz="1800" b="0" i="0" baseline="-2500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= 200,</a:t>
                          </a:r>
                          <a:r>
                            <a:rPr lang="en-US" sz="1800" b="0" i="0" baseline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100, 200, 200, 100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(Reg access stages </a:t>
                          </a:r>
                          <a:r>
                            <a:rPr lang="en-US" sz="1800" b="1" i="0" dirty="0">
                              <a:solidFill>
                                <a:schemeClr val="lt1"/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ID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, </a:t>
                          </a:r>
                          <a:r>
                            <a:rPr lang="en-US" sz="1800" b="1" i="0" dirty="0">
                              <a:solidFill>
                                <a:schemeClr val="lt1"/>
                              </a:solidFill>
                              <a:latin typeface="Courier New" panose="02070309020205020404" pitchFamily="49" charset="0"/>
                              <a:ea typeface="Arial"/>
                              <a:cs typeface="Courier New" panose="02070309020205020404" pitchFamily="49" charset="0"/>
                              <a:sym typeface="Arial"/>
                            </a:rPr>
                            <a:t>WB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only 100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)</a:t>
                          </a: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𝑠𝑡𝑎𝑔𝑒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200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lang="en-US" sz="1800" b="0" i="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lt1"/>
                            </a:buClr>
                            <a:buSzPts val="14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All stages same length</a:t>
                          </a:r>
                          <a:endParaRPr lang="en-US" sz="2400" b="0" i="0" dirty="0">
                            <a:latin typeface="18 VAG Rounded Light   02390" pitchFamily="2" charset="0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10526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9A738430-40D5-2C90-AC57-F37F6625A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5208224"/>
                  </p:ext>
                </p:extLst>
              </p:nvPr>
            </p:nvGraphicFramePr>
            <p:xfrm>
              <a:off x="300982" y="3793603"/>
              <a:ext cx="11728459" cy="639592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100555661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707258008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1437163306"/>
                        </a:ext>
                      </a:extLst>
                    </a:gridCol>
                  </a:tblGrid>
                  <a:tr h="639592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Timing of each stage</a:t>
                          </a:r>
                          <a:endParaRPr sz="1800" b="0" i="0" baseline="-2500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5499" t="-5769" r="-8133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1798" t="-5769" r="-315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526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7A5DA370-6C24-7006-2DC2-A64DDF177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398177"/>
                  </p:ext>
                </p:extLst>
              </p:nvPr>
            </p:nvGraphicFramePr>
            <p:xfrm>
              <a:off x="300982" y="4431633"/>
              <a:ext cx="11728459" cy="364637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34534608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1681945765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805507147"/>
                        </a:ext>
                      </a:extLst>
                    </a:gridCol>
                  </a:tblGrid>
                  <a:tr h="278125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accen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Instruction time (Latency)</a:t>
                          </a:r>
                          <a:endParaRPr sz="1800" b="0" i="0" baseline="-25000" dirty="0">
                            <a:solidFill>
                              <a:schemeClr val="accen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bg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= 800 </a:t>
                          </a:r>
                          <a:r>
                            <a:rPr lang="en-US" sz="1800" b="0" i="0" dirty="0" err="1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sz="1800" b="0" i="0" dirty="0">
                            <a:solidFill>
                              <a:schemeClr val="l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l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𝑖𝑛𝑠𝑡𝑟𝑢𝑐𝑡𝑖𝑜𝑛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=5⋅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𝑐𝑦𝑐𝑙𝑒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bg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US" sz="1800" b="0" i="0" dirty="0">
                              <a:solidFill>
                                <a:schemeClr val="l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= </a:t>
                          </a:r>
                          <a:r>
                            <a:rPr lang="en-US" sz="1800" b="0" i="1" dirty="0">
                              <a:solidFill>
                                <a:schemeClr val="accen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1000 </a:t>
                          </a:r>
                          <a:r>
                            <a:rPr lang="en-US" sz="1800" b="0" i="1" dirty="0" err="1">
                              <a:solidFill>
                                <a:schemeClr val="accen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ps</a:t>
                          </a:r>
                          <a:endParaRPr sz="1800" b="0" i="1" dirty="0">
                            <a:solidFill>
                              <a:schemeClr val="accen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333882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>
                <a:extLst>
                  <a:ext uri="{FF2B5EF4-FFF2-40B4-BE49-F238E27FC236}">
                    <a16:creationId xmlns:a16="http://schemas.microsoft.com/office/drawing/2014/main" id="{7A5DA370-6C24-7006-2DC2-A64DDF177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3398177"/>
                  </p:ext>
                </p:extLst>
              </p:nvPr>
            </p:nvGraphicFramePr>
            <p:xfrm>
              <a:off x="300982" y="4431633"/>
              <a:ext cx="11728459" cy="364637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749551">
                      <a:extLst>
                        <a:ext uri="{9D8B030D-6E8A-4147-A177-3AD203B41FA5}">
                          <a16:colId xmlns:a16="http://schemas.microsoft.com/office/drawing/2014/main" val="234534608"/>
                        </a:ext>
                      </a:extLst>
                    </a:gridCol>
                    <a:gridCol w="4965707">
                      <a:extLst>
                        <a:ext uri="{9D8B030D-6E8A-4147-A177-3AD203B41FA5}">
                          <a16:colId xmlns:a16="http://schemas.microsoft.com/office/drawing/2014/main" val="1681945765"/>
                        </a:ext>
                      </a:extLst>
                    </a:gridCol>
                    <a:gridCol w="4013201">
                      <a:extLst>
                        <a:ext uri="{9D8B030D-6E8A-4147-A177-3AD203B41FA5}">
                          <a16:colId xmlns:a16="http://schemas.microsoft.com/office/drawing/2014/main" val="2805507147"/>
                        </a:ext>
                      </a:extLst>
                    </a:gridCol>
                  </a:tblGrid>
                  <a:tr h="364637">
                    <a:tc>
                      <a:txBody>
                        <a:bodyPr/>
                        <a:lstStyle/>
                        <a:p>
                          <a:pPr marL="0" marR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dirty="0">
                              <a:solidFill>
                                <a:schemeClr val="accent1"/>
                              </a:solidFill>
                              <a:latin typeface="18 VAG Rounded Light   02390" pitchFamily="2" charset="0"/>
                              <a:ea typeface="Arial"/>
                              <a:cs typeface="Arial"/>
                              <a:sym typeface="Arial"/>
                            </a:rPr>
                            <a:t>Instruction time (Latency)</a:t>
                          </a:r>
                          <a:endParaRPr sz="1800" b="0" i="0" baseline="-25000" dirty="0">
                            <a:solidFill>
                              <a:schemeClr val="accent1"/>
                            </a:solidFill>
                            <a:latin typeface="18 VAG Rounded Light   02390" pitchFamily="2" charset="0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5499" t="-6667" r="-8133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34300" marB="3430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1798" t="-6667" r="-315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3882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43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S61C-ly-new">
  <a:themeElements>
    <a:clrScheme name="CS61C New">
      <a:dk1>
        <a:srgbClr val="000000"/>
      </a:dk1>
      <a:lt1>
        <a:srgbClr val="FFFFFF"/>
      </a:lt1>
      <a:dk2>
        <a:srgbClr val="002E5D"/>
      </a:dk2>
      <a:lt2>
        <a:srgbClr val="E5DCD1"/>
      </a:lt2>
      <a:accent1>
        <a:srgbClr val="00BDE2"/>
      </a:accent1>
      <a:accent2>
        <a:srgbClr val="C6DAC3"/>
      </a:accent2>
      <a:accent3>
        <a:srgbClr val="FEC016"/>
      </a:accent3>
      <a:accent4>
        <a:srgbClr val="D9E056"/>
      </a:accent4>
      <a:accent5>
        <a:srgbClr val="EB1379"/>
      </a:accent5>
      <a:accent6>
        <a:srgbClr val="A97EFA"/>
      </a:accent6>
      <a:hlink>
        <a:srgbClr val="7E7E7E"/>
      </a:hlink>
      <a:folHlink>
        <a:srgbClr val="E5DC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tailEnd type="triangle" w="lg" len="lg"/>
        </a:ln>
      </a:spPr>
      <a:bodyPr rtlCol="0" anchor="ctr"/>
      <a:lstStyle>
        <a:defPPr algn="ctr">
          <a:defRPr sz="2000" dirty="0">
            <a:solidFill>
              <a:schemeClr val="accent1"/>
            </a:solidFill>
            <a:latin typeface="18 VAG Rounded Light   02390" pitchFamily="2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solidFill>
              <a:schemeClr val="accent1"/>
            </a:solidFill>
            <a:latin typeface="18 VAG Rounded Light   0239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61C-ly-new" id="{DFFA2BFF-9357-A24D-A947-9735921D71C4}" vid="{3C32BE93-C896-F84B-BEA8-5E6C5AC7E2C8}"/>
    </a:ext>
  </a:extLst>
</a:theme>
</file>

<file path=ppt/theme/theme2.xml><?xml version="1.0" encoding="utf-8"?>
<a:theme xmlns:a="http://schemas.openxmlformats.org/drawingml/2006/main" name="Metro">
  <a:themeElements>
    <a:clrScheme name="Custom 1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134770"/>
      </a:hlink>
      <a:folHlink>
        <a:srgbClr val="7AF8CC"/>
      </a:folHlink>
    </a:clrScheme>
    <a:fontScheme name="Custom 1">
      <a:majorFont>
        <a:latin typeface="VAGRundschriftD"/>
        <a:ea typeface=""/>
        <a:cs typeface=""/>
      </a:majorFont>
      <a:minorFont>
        <a:latin typeface="VAGRundschriftD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400" dirty="0">
            <a:latin typeface="18 VAG Rounded Thin   55390" pitchFamily="2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CS61C-ly-new</Template>
  <TotalTime>26597</TotalTime>
  <Words>3449</Words>
  <Application>Microsoft Office PowerPoint</Application>
  <PresentationFormat>Widescreen</PresentationFormat>
  <Paragraphs>1006</Paragraphs>
  <Slides>39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60" baseType="lpstr">
      <vt:lpstr>.Hiragino Kaku Gothic Interface W3</vt:lpstr>
      <vt:lpstr>18 VAG Rounded Black   09390</vt:lpstr>
      <vt:lpstr>18 VAG Rounded Bold   07390</vt:lpstr>
      <vt:lpstr>18 VAG Rounded Light   02390</vt:lpstr>
      <vt:lpstr>18 VAG Rounded Light   02390</vt:lpstr>
      <vt:lpstr>18 VAG Rounded Thin   55390</vt:lpstr>
      <vt:lpstr>Arial</vt:lpstr>
      <vt:lpstr>Calibri</vt:lpstr>
      <vt:lpstr>Cambria Math</vt:lpstr>
      <vt:lpstr>Corbel</vt:lpstr>
      <vt:lpstr>Courier</vt:lpstr>
      <vt:lpstr>Courier New</vt:lpstr>
      <vt:lpstr>Helvetica</vt:lpstr>
      <vt:lpstr>Helvetica Neue</vt:lpstr>
      <vt:lpstr>VAG Rundschrift D Light</vt:lpstr>
      <vt:lpstr>VAGRundschriftD</vt:lpstr>
      <vt:lpstr>VAGRundschriftDLig</vt:lpstr>
      <vt:lpstr>Wingdings</vt:lpstr>
      <vt:lpstr>Wingdings 2</vt:lpstr>
      <vt:lpstr>CS61C-ly-new</vt:lpstr>
      <vt:lpstr>Metro</vt:lpstr>
      <vt:lpstr>Pipeline II: Control Hazards, Data Hazards I</vt:lpstr>
      <vt:lpstr>RISC-V’s 5-Stage Pipeline</vt:lpstr>
      <vt:lpstr>Single-Cycle RV32I Datapath</vt:lpstr>
      <vt:lpstr>Single-Cycle RV32I Datapath</vt:lpstr>
      <vt:lpstr>Symbolic Representation of 5 Stages</vt:lpstr>
      <vt:lpstr>“Sequential” RISC-V Datapath</vt:lpstr>
      <vt:lpstr>Pipelined RISC-V Datapath</vt:lpstr>
      <vt:lpstr>What Happens Sequentially? Simultaneously?</vt:lpstr>
      <vt:lpstr>Performance (1/2): Latency</vt:lpstr>
      <vt:lpstr>Performance (2/2): Throughput</vt:lpstr>
      <vt:lpstr>Pipelined Datapath and Control</vt:lpstr>
      <vt:lpstr>Constructing a Pipelined RV32I Datapath</vt:lpstr>
      <vt:lpstr>Pipelining to improve performance</vt:lpstr>
      <vt:lpstr>IF/ID Pipeline Registers</vt:lpstr>
      <vt:lpstr>ID/EX Pipeline Registers</vt:lpstr>
      <vt:lpstr>EX/MEM Pipeline Registers</vt:lpstr>
      <vt:lpstr>MEM/WB Pipeline Registers</vt:lpstr>
      <vt:lpstr>Matching Question</vt:lpstr>
      <vt:lpstr>PowerPoint Presentation</vt:lpstr>
      <vt:lpstr>Matching Solution</vt:lpstr>
      <vt:lpstr>Control Is Also Pipelined</vt:lpstr>
      <vt:lpstr>Structural Hazards</vt:lpstr>
      <vt:lpstr>Pipeline Hazards Ahead!!!</vt:lpstr>
      <vt:lpstr>Pipeline Hazards Ahead!!!</vt:lpstr>
      <vt:lpstr>Three Types of Pipeline Hazards</vt:lpstr>
      <vt:lpstr>Structural Hazards</vt:lpstr>
      <vt:lpstr>Required RegFile Avoids Structural Hazards</vt:lpstr>
      <vt:lpstr>Separate IMEM, DMEM Avoids Structural Hazards</vt:lpstr>
      <vt:lpstr>Instruction and Data Caches</vt:lpstr>
      <vt:lpstr>Data Hazards I: (Stalling, Forwarding)</vt:lpstr>
      <vt:lpstr>Data Hazards</vt:lpstr>
      <vt:lpstr>Data Hazard 1: Register Access</vt:lpstr>
      <vt:lpstr>Register Access, Fixed with HW Requirement</vt:lpstr>
      <vt:lpstr>Data Hazard 2: ALU Result</vt:lpstr>
      <vt:lpstr>ALU Solution 1: Stalling</vt:lpstr>
      <vt:lpstr>ALU Solution 2: Forwarding</vt:lpstr>
      <vt:lpstr>Forwarding EX output</vt:lpstr>
      <vt:lpstr>Pipelined RV32I Datapath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RISC-V (California Gold)</dc:title>
  <dc:creator>Lisa Yan</dc:creator>
  <cp:lastModifiedBy>linhtran@hcmut.edu.vn</cp:lastModifiedBy>
  <cp:revision>976</cp:revision>
  <cp:lastPrinted>2022-09-30T17:03:13Z</cp:lastPrinted>
  <dcterms:created xsi:type="dcterms:W3CDTF">2022-09-05T20:39:51Z</dcterms:created>
  <dcterms:modified xsi:type="dcterms:W3CDTF">2023-04-03T05:04:37Z</dcterms:modified>
</cp:coreProperties>
</file>